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62" r:id="rId2"/>
    <p:sldId id="261" r:id="rId3"/>
    <p:sldId id="360" r:id="rId4"/>
    <p:sldId id="263" r:id="rId5"/>
    <p:sldId id="278" r:id="rId6"/>
    <p:sldId id="279" r:id="rId7"/>
    <p:sldId id="270" r:id="rId8"/>
    <p:sldId id="358" r:id="rId9"/>
    <p:sldId id="357" r:id="rId10"/>
    <p:sldId id="361" r:id="rId1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7BC4EE2-8606-428E-8C2B-851353554E9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r>
              <a:rPr lang="fr-CH" smtClean="0"/>
              <a:t>Françoise Piron Expertise- Formation- Conseil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5B9E2D39-3A03-4BAB-A608-6E009B0C3C3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43866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05E39D66-7993-4740-851D-8775ED8299B7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r>
              <a:rPr lang="fr-CH" smtClean="0"/>
              <a:t>Françoise Piron Expertise- Formation- Conseil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409142F-57D6-4E28-AF7C-4B33A6575F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2623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Françoise Piron Expertise- Formation- Conseil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9142F-57D6-4E28-AF7C-4B33A6575FC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410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H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11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484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971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48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48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718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920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57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66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5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E80E-4B47-4F4F-BB43-C89D92D976BF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E97F-D99C-498B-9FC2-0548DF01BBA4}" type="slidenum">
              <a:rPr lang="fr-CH" smtClean="0"/>
              <a:t>‹N°›</a:t>
            </a:fld>
            <a:endParaRPr lang="fr-CH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527447"/>
            <a:ext cx="8436864" cy="3312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8187" y="746975"/>
            <a:ext cx="7830354" cy="797662"/>
          </a:xfrm>
        </p:spPr>
        <p:txBody>
          <a:bodyPr>
            <a:normAutofit/>
          </a:bodyPr>
          <a:lstStyle/>
          <a:p>
            <a:r>
              <a:rPr lang="fr-CH" sz="4000" cap="small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mixité en entreprise</a:t>
            </a:r>
            <a:endParaRPr lang="fr-CH" sz="4000" cap="small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1521" y="2112135"/>
            <a:ext cx="7547020" cy="918931"/>
          </a:xfrm>
        </p:spPr>
        <p:txBody>
          <a:bodyPr>
            <a:normAutofit/>
          </a:bodyPr>
          <a:lstStyle/>
          <a:p>
            <a:r>
              <a:rPr lang="fr-CH" sz="3200" cap="sm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défi environnemental ? </a:t>
            </a:r>
            <a:endParaRPr lang="fr-CH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27133" y="5020733"/>
            <a:ext cx="5350933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CCIG- le 28 juin 2019- </a:t>
            </a:r>
            <a:r>
              <a:rPr lang="fr-CH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Françoise Piron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Ingénieure EPFL experte égalité et mixité en entreprise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2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27749" cy="1325563"/>
          </a:xfrm>
        </p:spPr>
        <p:txBody>
          <a:bodyPr>
            <a:normAutofit/>
          </a:bodyPr>
          <a:lstStyle/>
          <a:p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Qu’en pensent les enfants </a:t>
            </a:r>
            <a:r>
              <a:rPr lang="fr-CH" sz="2800" cap="small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H" sz="2800" cap="small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7196"/>
            <a:ext cx="4961467" cy="3721100"/>
          </a:xfrm>
        </p:spPr>
      </p:pic>
    </p:spTree>
    <p:extLst>
      <p:ext uri="{BB962C8B-B14F-4D97-AF65-F5344CB8AC3E}">
        <p14:creationId xmlns:p14="http://schemas.microsoft.com/office/powerpoint/2010/main" val="243714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3183" y="536274"/>
            <a:ext cx="4306096" cy="91587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et enjeux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235" y="1874980"/>
            <a:ext cx="9882909" cy="3161352"/>
          </a:xfrm>
          <a:noFill/>
        </p:spPr>
        <p:txBody>
          <a:bodyPr>
            <a:normAutofit/>
          </a:bodyPr>
          <a:lstStyle/>
          <a:p>
            <a:endParaRPr lang="fr-CH" cap="small" dirty="0"/>
          </a:p>
          <a:p>
            <a:endParaRPr lang="fr-CH" cap="small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193183" y="1874980"/>
            <a:ext cx="7358390" cy="31613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 femmes de mieux en mieux formées…</a:t>
            </a:r>
          </a:p>
          <a:p>
            <a:pPr algn="l"/>
            <a:endParaRPr lang="fr-CH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endParaRPr lang="fr-CH" sz="28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65" y="2429364"/>
            <a:ext cx="5517648" cy="23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41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715" y="355186"/>
            <a:ext cx="6798971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Femmes diplômées en 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9716" y="1818861"/>
            <a:ext cx="10515600" cy="4358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 de maturité gymnasiale: 57.6 %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 de maturité professionnelle: 46.9 %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HES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55.8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%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Bachelors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58.5%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Masters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universités: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52.7%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Bachelors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51.8%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Masters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44.3%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Doctorats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subTitle" idx="1"/>
          </p:nvPr>
        </p:nvSpPr>
        <p:spPr>
          <a:xfrm>
            <a:off x="279399" y="1931988"/>
            <a:ext cx="10319028" cy="4158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Réel « gâchis » de compétences féminines (ressource)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H" sz="2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Phénomène </a:t>
            </a:r>
            <a:r>
              <a:rPr lang="fr-CH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« tuyau percé </a:t>
            </a:r>
            <a:r>
              <a:rPr lang="fr-CH" sz="2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algn="l"/>
            <a:endParaRPr lang="fr-CH" sz="2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H" sz="2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H" sz="2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H" sz="2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H" sz="2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</a:t>
            </a:r>
            <a:r>
              <a:rPr lang="fr-CH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potentielle de frustration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H" sz="4000" dirty="0"/>
          </a:p>
        </p:txBody>
      </p:sp>
      <p:pic>
        <p:nvPicPr>
          <p:cNvPr id="6" name="Picture 8" descr="https://encrypted-tbn3.gstatic.com/images?q=tbn:ANd9GcRELOhUWUh6F37YoIc5aLnIgE3b3q2XDKdi96ybM5qvKtm7DcVB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322556"/>
            <a:ext cx="4452185" cy="13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79399" y="746975"/>
            <a:ext cx="7988838" cy="643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mixité - perte de talents grandissante  </a:t>
            </a:r>
          </a:p>
        </p:txBody>
      </p:sp>
    </p:spTree>
    <p:extLst>
      <p:ext uri="{BB962C8B-B14F-4D97-AF65-F5344CB8AC3E}">
        <p14:creationId xmlns:p14="http://schemas.microsoft.com/office/powerpoint/2010/main" val="20213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00246" y="707877"/>
            <a:ext cx="8128000" cy="680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vie professionnelle </a:t>
            </a:r>
            <a:r>
              <a:rPr lang="fr-CH" sz="2800" cap="small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J. </a:t>
            </a:r>
            <a:r>
              <a:rPr lang="fr-CH" sz="2800" cap="small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Levinson</a:t>
            </a: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cap="small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800" cap="small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8547"/>
              </p:ext>
            </p:extLst>
          </p:nvPr>
        </p:nvGraphicFramePr>
        <p:xfrm>
          <a:off x="400245" y="1735357"/>
          <a:ext cx="81280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(17-22ans)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transition du jeune adulte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(22-28ans)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L’entrée dans</a:t>
                      </a:r>
                      <a:r>
                        <a:rPr lang="fr-CH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monde adulte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(23-33ans)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transition de la trentaine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(33-40ans)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période d’établissement</a:t>
                      </a:r>
                      <a:endParaRPr lang="fr-CH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(40-45ans)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transition du  milieu de vie 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(45-50ans)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milieu de la vie 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Suivent trois phases qui sont des extrapolations des précédentes: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(50-55ans)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transition de la cinquantaine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(55-60ans)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fr-CH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 culminant de la vie adulte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(60-65ans)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transition vers la vieillesse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65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45067" y="348809"/>
            <a:ext cx="5398156" cy="993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pour les femmes…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47397"/>
              </p:ext>
            </p:extLst>
          </p:nvPr>
        </p:nvGraphicFramePr>
        <p:xfrm>
          <a:off x="745067" y="2523067"/>
          <a:ext cx="7518400" cy="221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500"/>
                <a:gridCol w="4243900"/>
              </a:tblGrid>
              <a:tr h="388472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(17-22ans)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transition du jeune adulte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49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(22-28ans)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L’entrée dans</a:t>
                      </a:r>
                      <a:r>
                        <a:rPr lang="fr-CH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monde adulte 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49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(28-33ans)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L’âge de primipare 29-30ans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490"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(33-40ans)</a:t>
                      </a:r>
                      <a:endParaRPr lang="fr-CH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période enfants</a:t>
                      </a:r>
                      <a:r>
                        <a:rPr lang="fr-CH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bas âge</a:t>
                      </a:r>
                      <a:endParaRPr lang="fr-CH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49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(40-45ans)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retour professionnel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490"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(45-50ans)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période de renforcement</a:t>
                      </a:r>
                      <a:endParaRPr lang="fr-CH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9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235" y="1874980"/>
            <a:ext cx="9882909" cy="3161352"/>
          </a:xfrm>
          <a:noFill/>
        </p:spPr>
        <p:txBody>
          <a:bodyPr>
            <a:normAutofit/>
          </a:bodyPr>
          <a:lstStyle/>
          <a:p>
            <a:r>
              <a:rPr lang="fr-CH" cap="small" dirty="0" smtClean="0"/>
              <a:t>	</a:t>
            </a:r>
            <a:endParaRPr lang="fr-CH" cap="small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45990" y="1548388"/>
            <a:ext cx="7840918" cy="103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sur le parcours professionnel des femmes </a:t>
            </a:r>
          </a:p>
          <a:p>
            <a:pPr algn="l"/>
            <a:r>
              <a:rPr lang="fr-CH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presque aucun sur celui des hommes…</a:t>
            </a:r>
          </a:p>
          <a:p>
            <a:pPr algn="l"/>
            <a:endParaRPr lang="fr-CH" dirty="0" smtClean="0">
              <a:latin typeface="Gotham XNarrow Light" pitchFamily="50" charset="0"/>
              <a:ea typeface="+mj-ea"/>
              <a:cs typeface="+mj-cs"/>
            </a:endParaRPr>
          </a:p>
          <a:p>
            <a:pPr algn="l"/>
            <a:r>
              <a:rPr lang="fr-CH" dirty="0" smtClean="0">
                <a:latin typeface="Gotham XNarrow Light" pitchFamily="50" charset="0"/>
                <a:ea typeface="+mj-ea"/>
                <a:cs typeface="+mj-cs"/>
              </a:rPr>
              <a:t>	</a:t>
            </a:r>
          </a:p>
          <a:p>
            <a:pPr algn="l"/>
            <a:endParaRPr lang="fr-CH" dirty="0" smtClean="0">
              <a:latin typeface="Gotham XNarrow Light" pitchFamily="50" charset="0"/>
              <a:ea typeface="+mj-ea"/>
              <a:cs typeface="+mj-cs"/>
            </a:endParaRPr>
          </a:p>
          <a:p>
            <a:r>
              <a:rPr lang="fr-CH" dirty="0" smtClean="0"/>
              <a:t> 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 </a:t>
            </a:r>
          </a:p>
          <a:p>
            <a:endParaRPr lang="fr-CH" dirty="0"/>
          </a:p>
        </p:txBody>
      </p:sp>
      <p:pic>
        <p:nvPicPr>
          <p:cNvPr id="4" name="Picture 9" descr="na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3" y="2589255"/>
            <a:ext cx="365601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e mari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2" y="2984293"/>
            <a:ext cx="5099556" cy="266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Décès et administration funér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64" y="2583560"/>
            <a:ext cx="3791549" cy="198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990" y="766119"/>
            <a:ext cx="650557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Influence des événements de la vie</a:t>
            </a:r>
          </a:p>
        </p:txBody>
      </p:sp>
    </p:spTree>
    <p:extLst>
      <p:ext uri="{BB962C8B-B14F-4D97-AF65-F5344CB8AC3E}">
        <p14:creationId xmlns:p14="http://schemas.microsoft.com/office/powerpoint/2010/main" val="19375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77732" cy="1325563"/>
          </a:xfrm>
        </p:spPr>
        <p:txBody>
          <a:bodyPr>
            <a:normAutofit/>
          </a:bodyPr>
          <a:lstStyle/>
          <a:p>
            <a:r>
              <a:rPr lang="fr-CH" sz="28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85247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L’économie a besoin des femmes</a:t>
            </a:r>
          </a:p>
          <a:p>
            <a:pPr marL="0" indent="0">
              <a:buNone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	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lles sont formées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pour prendre des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postes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responsabilités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bstacles 	</a:t>
            </a:r>
          </a:p>
          <a:p>
            <a:pPr marL="0" indent="0">
              <a:buNone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Pression sociale</a:t>
            </a:r>
          </a:p>
          <a:p>
            <a:pPr marL="0" indent="0">
              <a:buNone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Influence des évènements de la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</a:p>
          <a:p>
            <a:pPr marL="0" indent="0">
              <a:buNone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Effet Care, soin aux autres </a:t>
            </a:r>
          </a:p>
          <a:p>
            <a:pPr marL="0" indent="0">
              <a:buNone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Conséquences</a:t>
            </a:r>
          </a:p>
          <a:p>
            <a:pPr marL="0" indent="0">
              <a:buNone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Perte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des talents féminins entre 30 et 40 ans,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Turn-over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  <a:p>
            <a:pPr marL="0" indent="0">
              <a:buNone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Manque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en personnel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qualifié, baisse de la compétitivité</a:t>
            </a:r>
          </a:p>
          <a:p>
            <a:pPr marL="0" indent="0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3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321971"/>
            <a:ext cx="7507309" cy="1004553"/>
          </a:xfrm>
        </p:spPr>
        <p:txBody>
          <a:bodyPr>
            <a:normAutofit fontScale="90000"/>
          </a:bodyPr>
          <a:lstStyle/>
          <a:p>
            <a:r>
              <a:rPr lang="fr-CH" sz="4000" cap="small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cap="small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100" cap="smal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</a:t>
            </a:r>
            <a:r>
              <a:rPr lang="fr-CH" sz="3100" cap="small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l’environnement favorable ?</a:t>
            </a:r>
            <a:endParaRPr lang="fr-CH" sz="3100" cap="small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618667" cy="3669013"/>
          </a:xfrm>
        </p:spPr>
        <p:txBody>
          <a:bodyPr>
            <a:normAutofit fontScale="92500" lnSpcReduction="10000"/>
          </a:bodyPr>
          <a:lstStyle/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Politique favorable à la mixité:</a:t>
            </a:r>
          </a:p>
          <a:p>
            <a:pPr marL="342900" lvl="8" indent="-342900">
              <a:spcBef>
                <a:spcPts val="10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Agir 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 le </a:t>
            </a:r>
            <a:r>
              <a:rPr lang="fr-CH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l’entreprise</a:t>
            </a:r>
          </a:p>
          <a:p>
            <a:pPr marL="342900" lvl="8" indent="-342900">
              <a:spcBef>
                <a:spcPts val="10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Impliquer les </a:t>
            </a:r>
            <a:r>
              <a:rPr lang="fr-CH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hommes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cadres et dirigeants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8" indent="-342900">
              <a:spcBef>
                <a:spcPts val="10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onner </a:t>
            </a:r>
            <a:r>
              <a:rPr lang="fr-CH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aux femmes de faire 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carrière 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8" indent="-342900">
              <a:spcBef>
                <a:spcPts val="10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etenir les </a:t>
            </a:r>
            <a:r>
              <a:rPr lang="fr-CH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talents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féminins</a:t>
            </a:r>
          </a:p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endParaRPr lang="fr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Défis durabilité : </a:t>
            </a:r>
          </a:p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r>
              <a:rPr lang="fr-CH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olitique inclusive des décalages de parcours H/F !!</a:t>
            </a:r>
            <a:endParaRPr lang="fr-CH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8" indent="-342900">
              <a:spcBef>
                <a:spcPts val="10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pportunités 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de carrière &gt; 45 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 ?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endParaRPr lang="fr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endParaRPr lang="fr-CH" sz="2800" dirty="0" smtClean="0">
              <a:latin typeface="Gotham XNarrow Light" pitchFamily="50" charset="0"/>
            </a:endParaRPr>
          </a:p>
          <a:p>
            <a:pPr marL="0" lvl="8" indent="0">
              <a:spcBef>
                <a:spcPts val="1000"/>
              </a:spcBef>
              <a:buClr>
                <a:srgbClr val="7030A0"/>
              </a:buClr>
              <a:buNone/>
            </a:pPr>
            <a:endParaRPr lang="fr-CH" sz="2800" dirty="0" smtClean="0">
              <a:latin typeface="Gotham XNarrow Light" pitchFamily="50" charset="0"/>
            </a:endParaRPr>
          </a:p>
          <a:p>
            <a:pPr marL="0" lvl="8" indent="0">
              <a:spcBef>
                <a:spcPts val="1000"/>
              </a:spcBef>
              <a:buNone/>
            </a:pPr>
            <a:endParaRPr lang="fr-CH" sz="2400" dirty="0" smtClean="0">
              <a:latin typeface="Gotham XNarrow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14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316</Words>
  <Application>Microsoft Office PowerPoint</Application>
  <PresentationFormat>Grand écran</PresentationFormat>
  <Paragraphs>101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Gotham XNarrow Light</vt:lpstr>
      <vt:lpstr>Lucida Sans Unicode</vt:lpstr>
      <vt:lpstr>Wingdings</vt:lpstr>
      <vt:lpstr>Thème Office</vt:lpstr>
      <vt:lpstr>mixité en entreprise</vt:lpstr>
      <vt:lpstr>Contexte et enjeux </vt:lpstr>
      <vt:lpstr>Femmes diplômées en 2016</vt:lpstr>
      <vt:lpstr>Présentation PowerPoint</vt:lpstr>
      <vt:lpstr>Présentation PowerPoint</vt:lpstr>
      <vt:lpstr>Présentation PowerPoint</vt:lpstr>
      <vt:lpstr>Présentation PowerPoint</vt:lpstr>
      <vt:lpstr>Conclusion</vt:lpstr>
      <vt:lpstr> créer l’environnement favorable ?</vt:lpstr>
      <vt:lpstr>Qu’en pensent les enfants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Pacte</dc:creator>
  <cp:lastModifiedBy>Françoise</cp:lastModifiedBy>
  <cp:revision>164</cp:revision>
  <cp:lastPrinted>2017-01-10T15:57:10Z</cp:lastPrinted>
  <dcterms:created xsi:type="dcterms:W3CDTF">2015-10-28T09:24:24Z</dcterms:created>
  <dcterms:modified xsi:type="dcterms:W3CDTF">2019-06-27T15:24:05Z</dcterms:modified>
</cp:coreProperties>
</file>