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4"/>
  </p:sldMasterIdLst>
  <p:notesMasterIdLst>
    <p:notesMasterId r:id="rId12"/>
  </p:notesMasterIdLst>
  <p:sldIdLst>
    <p:sldId id="928" r:id="rId5"/>
    <p:sldId id="1035" r:id="rId6"/>
    <p:sldId id="1037" r:id="rId7"/>
    <p:sldId id="1036" r:id="rId8"/>
    <p:sldId id="1039" r:id="rId9"/>
    <p:sldId id="1038" r:id="rId10"/>
    <p:sldId id="1041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09947"/>
    <a:srgbClr val="404040"/>
    <a:srgbClr val="006600"/>
    <a:srgbClr val="00CC99"/>
    <a:srgbClr val="FF0066"/>
    <a:srgbClr val="009999"/>
    <a:srgbClr val="0099CC"/>
    <a:srgbClr val="FFFFFF"/>
    <a:srgbClr val="BFBFBF"/>
    <a:srgbClr val="F154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55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orbel" panose="020B0503020204020204" pitchFamily="34" charset="0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orbel" panose="020B0503020204020204" pitchFamily="34" charset="0"/>
              </a:defRPr>
            </a:lvl1pPr>
          </a:lstStyle>
          <a:p>
            <a:fld id="{BA01D68D-101B-4B8C-966A-95ED0A28B51C}" type="datetimeFigureOut">
              <a:rPr lang="fr-FR" smtClean="0"/>
              <a:pPr/>
              <a:t>24/04/2025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orbel" panose="020B0503020204020204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orbel" panose="020B0503020204020204" pitchFamily="34" charset="0"/>
              </a:defRPr>
            </a:lvl1pPr>
          </a:lstStyle>
          <a:p>
            <a:fld id="{EA0879BF-2103-493D-B19C-C7D888DAA10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8937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489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70C67-4150-4956-8729-9415F8BA8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08920"/>
            <a:ext cx="9144000" cy="1944216"/>
          </a:xfrm>
        </p:spPr>
        <p:txBody>
          <a:bodyPr anchor="ctr"/>
          <a:lstStyle>
            <a:lvl1pPr algn="ctr">
              <a:defRPr sz="60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67B7FC-7BD6-47E1-BA5F-22C947BEF8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2063" y="5085184"/>
            <a:ext cx="4676753" cy="935682"/>
          </a:xfrm>
        </p:spPr>
        <p:txBody>
          <a:bodyPr anchor="ctr"/>
          <a:lstStyle>
            <a:lvl1pPr marL="0" indent="0" algn="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2907A-3CB0-4790-A989-C433C4D12E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8251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Your 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11FA0-CB36-4653-B24F-0D8BECF0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8251"/>
            <a:ext cx="4114800" cy="365125"/>
          </a:xfrm>
        </p:spPr>
        <p:txBody>
          <a:bodyPr/>
          <a:lstStyle/>
          <a:p>
            <a:r>
              <a:rPr lang="en-US"/>
              <a:t>Your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48B60-676B-471F-8CB5-EDE5EBB26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8251"/>
            <a:ext cx="2743200" cy="365125"/>
          </a:xfrm>
        </p:spPr>
        <p:txBody>
          <a:bodyPr/>
          <a:lstStyle/>
          <a:p>
            <a:fld id="{F9036A72-EF4D-4486-A23C-054FE2E2A8D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253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Content w/ Nber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">
            <a:extLst>
              <a:ext uri="{FF2B5EF4-FFF2-40B4-BE49-F238E27FC236}">
                <a16:creationId xmlns:a16="http://schemas.microsoft.com/office/drawing/2014/main" id="{8E92DC74-CD72-4DBE-ACE9-01ED2CDF410F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018041"/>
            <a:ext cx="12188952" cy="839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91" y="0"/>
                </a:moveTo>
                <a:cubicBezTo>
                  <a:pt x="16950" y="0"/>
                  <a:pt x="16819" y="1095"/>
                  <a:pt x="16748" y="2888"/>
                </a:cubicBezTo>
                <a:lnTo>
                  <a:pt x="16401" y="11964"/>
                </a:lnTo>
                <a:cubicBezTo>
                  <a:pt x="16342" y="13428"/>
                  <a:pt x="16235" y="14345"/>
                  <a:pt x="16118" y="14345"/>
                </a:cubicBezTo>
                <a:lnTo>
                  <a:pt x="0" y="14345"/>
                </a:lnTo>
                <a:lnTo>
                  <a:pt x="0" y="21600"/>
                </a:lnTo>
                <a:lnTo>
                  <a:pt x="21595" y="21600"/>
                </a:lnTo>
                <a:lnTo>
                  <a:pt x="21595" y="14345"/>
                </a:lnTo>
                <a:lnTo>
                  <a:pt x="21600" y="14"/>
                </a:lnTo>
                <a:lnTo>
                  <a:pt x="17091" y="14"/>
                </a:lnTo>
                <a:close/>
              </a:path>
            </a:pathLst>
          </a:custGeom>
          <a:solidFill>
            <a:srgbClr val="E0994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B5DCFEC-D21C-4979-AD98-CAFDCD79EC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25714" y="1"/>
            <a:ext cx="4166287" cy="5016843"/>
          </a:xfrm>
          <a:custGeom>
            <a:avLst/>
            <a:gdLst>
              <a:gd name="connsiteX0" fmla="*/ 218687 w 4166287"/>
              <a:gd name="connsiteY0" fmla="*/ 0 h 5016843"/>
              <a:gd name="connsiteX1" fmla="*/ 4166287 w 4166287"/>
              <a:gd name="connsiteY1" fmla="*/ 0 h 5016843"/>
              <a:gd name="connsiteX2" fmla="*/ 4166287 w 4166287"/>
              <a:gd name="connsiteY2" fmla="*/ 4994526 h 5016843"/>
              <a:gd name="connsiteX3" fmla="*/ 4147340 w 4166287"/>
              <a:gd name="connsiteY3" fmla="*/ 4997417 h 5016843"/>
              <a:gd name="connsiteX4" fmla="*/ 3762632 w 4166287"/>
              <a:gd name="connsiteY4" fmla="*/ 5016843 h 5016843"/>
              <a:gd name="connsiteX5" fmla="*/ 0 w 4166287"/>
              <a:gd name="connsiteY5" fmla="*/ 1254210 h 5016843"/>
              <a:gd name="connsiteX6" fmla="*/ 169160 w 4166287"/>
              <a:gd name="connsiteY6" fmla="*/ 135318 h 5016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6287" h="5016843">
                <a:moveTo>
                  <a:pt x="218687" y="0"/>
                </a:moveTo>
                <a:lnTo>
                  <a:pt x="4166287" y="0"/>
                </a:lnTo>
                <a:lnTo>
                  <a:pt x="4166287" y="4994526"/>
                </a:lnTo>
                <a:lnTo>
                  <a:pt x="4147340" y="4997417"/>
                </a:lnTo>
                <a:cubicBezTo>
                  <a:pt x="4020851" y="5010263"/>
                  <a:pt x="3892510" y="5016843"/>
                  <a:pt x="3762632" y="5016843"/>
                </a:cubicBezTo>
                <a:cubicBezTo>
                  <a:pt x="1684587" y="5016843"/>
                  <a:pt x="0" y="3332255"/>
                  <a:pt x="0" y="1254210"/>
                </a:cubicBezTo>
                <a:cubicBezTo>
                  <a:pt x="0" y="864577"/>
                  <a:pt x="59223" y="488776"/>
                  <a:pt x="169160" y="135318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2C1D42-6617-4BEE-98E5-BA7C91BA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600" y="365125"/>
            <a:ext cx="5530114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CADAF-68B5-4AE6-A7BF-B41A96E7A5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88669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Your 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BAC43-A15B-4524-B559-F5C89AB84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88669"/>
            <a:ext cx="4114800" cy="365125"/>
          </a:xfrm>
        </p:spPr>
        <p:txBody>
          <a:bodyPr/>
          <a:lstStyle/>
          <a:p>
            <a:r>
              <a:rPr lang="en-US"/>
              <a:t>Your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0BDDA-974C-4553-B192-00D80DAAA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88669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9036A72-EF4D-4486-A23C-054FE2E2A8D2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108B4F-6DCF-4C31-9E72-BA4F0AB127A6}"/>
              </a:ext>
            </a:extLst>
          </p:cNvPr>
          <p:cNvSpPr/>
          <p:nvPr userDrawn="1"/>
        </p:nvSpPr>
        <p:spPr>
          <a:xfrm>
            <a:off x="1127448" y="1629848"/>
            <a:ext cx="897775" cy="9975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C268EA9E-D57B-4237-A9D1-EAE6115C19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780293" y="-230809"/>
            <a:ext cx="3275893" cy="2003625"/>
          </a:xfrm>
        </p:spPr>
        <p:txBody>
          <a:bodyPr wrap="square">
            <a:spAutoFit/>
          </a:bodyPr>
          <a:lstStyle>
            <a:lvl1pPr marL="0" indent="0" algn="r">
              <a:buNone/>
              <a:defRPr sz="13800" b="1">
                <a:solidFill>
                  <a:srgbClr val="E09947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902172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">
            <a:extLst>
              <a:ext uri="{FF2B5EF4-FFF2-40B4-BE49-F238E27FC236}">
                <a16:creationId xmlns:a16="http://schemas.microsoft.com/office/drawing/2014/main" id="{E4835668-2074-4632-B59D-0DDE9EF208B5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018041"/>
            <a:ext cx="12188952" cy="839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91" y="0"/>
                </a:moveTo>
                <a:cubicBezTo>
                  <a:pt x="16950" y="0"/>
                  <a:pt x="16819" y="1095"/>
                  <a:pt x="16748" y="2888"/>
                </a:cubicBezTo>
                <a:lnTo>
                  <a:pt x="16401" y="11964"/>
                </a:lnTo>
                <a:cubicBezTo>
                  <a:pt x="16342" y="13428"/>
                  <a:pt x="16235" y="14345"/>
                  <a:pt x="16118" y="14345"/>
                </a:cubicBezTo>
                <a:lnTo>
                  <a:pt x="0" y="14345"/>
                </a:lnTo>
                <a:lnTo>
                  <a:pt x="0" y="21600"/>
                </a:lnTo>
                <a:lnTo>
                  <a:pt x="21595" y="21600"/>
                </a:lnTo>
                <a:lnTo>
                  <a:pt x="21595" y="14345"/>
                </a:lnTo>
                <a:lnTo>
                  <a:pt x="21600" y="14"/>
                </a:lnTo>
                <a:lnTo>
                  <a:pt x="17091" y="14"/>
                </a:lnTo>
                <a:close/>
              </a:path>
            </a:pathLst>
          </a:custGeom>
          <a:solidFill>
            <a:srgbClr val="E0994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B5DCFEC-D21C-4979-AD98-CAFDCD79EC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25714" y="1"/>
            <a:ext cx="4166287" cy="5016843"/>
          </a:xfrm>
          <a:custGeom>
            <a:avLst/>
            <a:gdLst>
              <a:gd name="connsiteX0" fmla="*/ 218687 w 4166287"/>
              <a:gd name="connsiteY0" fmla="*/ 0 h 5016843"/>
              <a:gd name="connsiteX1" fmla="*/ 4166287 w 4166287"/>
              <a:gd name="connsiteY1" fmla="*/ 0 h 5016843"/>
              <a:gd name="connsiteX2" fmla="*/ 4166287 w 4166287"/>
              <a:gd name="connsiteY2" fmla="*/ 4994526 h 5016843"/>
              <a:gd name="connsiteX3" fmla="*/ 4147340 w 4166287"/>
              <a:gd name="connsiteY3" fmla="*/ 4997417 h 5016843"/>
              <a:gd name="connsiteX4" fmla="*/ 3762632 w 4166287"/>
              <a:gd name="connsiteY4" fmla="*/ 5016843 h 5016843"/>
              <a:gd name="connsiteX5" fmla="*/ 0 w 4166287"/>
              <a:gd name="connsiteY5" fmla="*/ 1254210 h 5016843"/>
              <a:gd name="connsiteX6" fmla="*/ 169160 w 4166287"/>
              <a:gd name="connsiteY6" fmla="*/ 135318 h 5016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6287" h="5016843">
                <a:moveTo>
                  <a:pt x="218687" y="0"/>
                </a:moveTo>
                <a:lnTo>
                  <a:pt x="4166287" y="0"/>
                </a:lnTo>
                <a:lnTo>
                  <a:pt x="4166287" y="4994526"/>
                </a:lnTo>
                <a:lnTo>
                  <a:pt x="4147340" y="4997417"/>
                </a:lnTo>
                <a:cubicBezTo>
                  <a:pt x="4020851" y="5010263"/>
                  <a:pt x="3892510" y="5016843"/>
                  <a:pt x="3762632" y="5016843"/>
                </a:cubicBezTo>
                <a:cubicBezTo>
                  <a:pt x="1684587" y="5016843"/>
                  <a:pt x="0" y="3332255"/>
                  <a:pt x="0" y="1254210"/>
                </a:cubicBezTo>
                <a:cubicBezTo>
                  <a:pt x="0" y="864577"/>
                  <a:pt x="59223" y="488776"/>
                  <a:pt x="169160" y="135318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2C1D42-6617-4BEE-98E5-BA7C91BA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187514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CADAF-68B5-4AE6-A7BF-B41A96E7A5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88669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Your 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BAC43-A15B-4524-B559-F5C89AB84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88669"/>
            <a:ext cx="4114800" cy="365125"/>
          </a:xfrm>
        </p:spPr>
        <p:txBody>
          <a:bodyPr/>
          <a:lstStyle/>
          <a:p>
            <a:r>
              <a:rPr lang="en-US"/>
              <a:t>Your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0BDDA-974C-4553-B192-00D80DAAA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88669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9036A72-EF4D-4486-A23C-054FE2E2A8D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221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#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C1D42-6617-4BEE-98E5-BA7C91BA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-38694"/>
            <a:ext cx="7819256" cy="1325563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264C9-A85A-4EAB-ABF5-1F23772B5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5880" y="1286869"/>
            <a:ext cx="6841976" cy="1325563"/>
          </a:xfrm>
        </p:spPr>
        <p:txBody>
          <a:bodyPr>
            <a:normAutofit/>
          </a:bodyPr>
          <a:lstStyle>
            <a:lvl1pPr marL="0" indent="0" algn="just">
              <a:buNone/>
              <a:defRPr sz="2000" cap="all" baseline="0"/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CADAF-68B5-4AE6-A7BF-B41A96E7A5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48251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Your 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BAC43-A15B-4524-B559-F5C89AB84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8251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Your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0BDDA-974C-4553-B192-00D80DAAA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8251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9036A72-EF4D-4486-A23C-054FE2E2A8D2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B821264-AC07-4573-9198-981E26063A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5650" y="4724400"/>
            <a:ext cx="3565525" cy="1463675"/>
          </a:xfrm>
        </p:spPr>
        <p:txBody>
          <a:bodyPr anchor="ctr">
            <a:normAutofit/>
          </a:bodyPr>
          <a:lstStyle>
            <a:lvl1pPr marL="0" indent="0" algn="just">
              <a:buNone/>
              <a:defRPr sz="1800" cap="all" baseline="0"/>
            </a:lvl1pPr>
          </a:lstStyle>
          <a:p>
            <a:pPr lvl="0"/>
            <a:r>
              <a:rPr lang="en-US"/>
              <a:t>Edit Master</a:t>
            </a:r>
          </a:p>
        </p:txBody>
      </p:sp>
    </p:spTree>
    <p:extLst>
      <p:ext uri="{BB962C8B-B14F-4D97-AF65-F5344CB8AC3E}">
        <p14:creationId xmlns:p14="http://schemas.microsoft.com/office/powerpoint/2010/main" val="33762949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No Content w/ N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">
            <a:extLst>
              <a:ext uri="{FF2B5EF4-FFF2-40B4-BE49-F238E27FC236}">
                <a16:creationId xmlns:a16="http://schemas.microsoft.com/office/drawing/2014/main" id="{3953CC4A-AB9E-4C98-B54F-CC30A3FF50EE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018041"/>
            <a:ext cx="12188952" cy="839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91" y="0"/>
                </a:moveTo>
                <a:cubicBezTo>
                  <a:pt x="16950" y="0"/>
                  <a:pt x="16819" y="1095"/>
                  <a:pt x="16748" y="2888"/>
                </a:cubicBezTo>
                <a:lnTo>
                  <a:pt x="16401" y="11964"/>
                </a:lnTo>
                <a:cubicBezTo>
                  <a:pt x="16342" y="13428"/>
                  <a:pt x="16235" y="14345"/>
                  <a:pt x="16118" y="14345"/>
                </a:cubicBezTo>
                <a:lnTo>
                  <a:pt x="0" y="14345"/>
                </a:lnTo>
                <a:lnTo>
                  <a:pt x="0" y="21600"/>
                </a:lnTo>
                <a:lnTo>
                  <a:pt x="21595" y="21600"/>
                </a:lnTo>
                <a:lnTo>
                  <a:pt x="21595" y="14345"/>
                </a:lnTo>
                <a:lnTo>
                  <a:pt x="21600" y="14"/>
                </a:lnTo>
                <a:lnTo>
                  <a:pt x="17091" y="14"/>
                </a:lnTo>
                <a:close/>
              </a:path>
            </a:pathLst>
          </a:custGeom>
          <a:solidFill>
            <a:srgbClr val="E0994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2838EFC7-32F9-C200-B9F7-F8B8C40FE0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6651" y="6205052"/>
            <a:ext cx="998617" cy="516931"/>
          </a:xfrm>
          <a:prstGeom prst="rect">
            <a:avLst/>
          </a:prstGeom>
        </p:spPr>
      </p:pic>
      <p:sp>
        <p:nvSpPr>
          <p:cNvPr id="10" name="Titre 9">
            <a:extLst>
              <a:ext uri="{FF2B5EF4-FFF2-40B4-BE49-F238E27FC236}">
                <a16:creationId xmlns:a16="http://schemas.microsoft.com/office/drawing/2014/main" id="{E69EA102-77C7-FA14-28E5-7B0D874F5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35" y="28145"/>
            <a:ext cx="9806275" cy="671195"/>
          </a:xfrm>
        </p:spPr>
        <p:txBody>
          <a:bodyPr>
            <a:normAutofit/>
          </a:bodyPr>
          <a:lstStyle>
            <a:lvl1pPr>
              <a:defRPr sz="3600" b="0" cap="none" baseline="0">
                <a:latin typeface="72 Light" panose="020B0303030000000003" pitchFamily="34" charset="0"/>
                <a:cs typeface="72 Light" panose="020B0303030000000003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48A7F8-6E5E-0A0F-F863-2859A61CEAA0}"/>
              </a:ext>
            </a:extLst>
          </p:cNvPr>
          <p:cNvSpPr/>
          <p:nvPr userDrawn="1"/>
        </p:nvSpPr>
        <p:spPr>
          <a:xfrm>
            <a:off x="-1" y="648000"/>
            <a:ext cx="3600000" cy="1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332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No Content w/ N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">
            <a:extLst>
              <a:ext uri="{FF2B5EF4-FFF2-40B4-BE49-F238E27FC236}">
                <a16:creationId xmlns:a16="http://schemas.microsoft.com/office/drawing/2014/main" id="{3953CC4A-AB9E-4C98-B54F-CC30A3FF50EE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018041"/>
            <a:ext cx="12188952" cy="839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91" y="0"/>
                </a:moveTo>
                <a:cubicBezTo>
                  <a:pt x="16950" y="0"/>
                  <a:pt x="16819" y="1095"/>
                  <a:pt x="16748" y="2888"/>
                </a:cubicBezTo>
                <a:lnTo>
                  <a:pt x="16401" y="11964"/>
                </a:lnTo>
                <a:cubicBezTo>
                  <a:pt x="16342" y="13428"/>
                  <a:pt x="16235" y="14345"/>
                  <a:pt x="16118" y="14345"/>
                </a:cubicBezTo>
                <a:lnTo>
                  <a:pt x="0" y="14345"/>
                </a:lnTo>
                <a:lnTo>
                  <a:pt x="0" y="21600"/>
                </a:lnTo>
                <a:lnTo>
                  <a:pt x="21595" y="21600"/>
                </a:lnTo>
                <a:lnTo>
                  <a:pt x="21595" y="14345"/>
                </a:lnTo>
                <a:lnTo>
                  <a:pt x="21600" y="14"/>
                </a:lnTo>
                <a:lnTo>
                  <a:pt x="17091" y="14"/>
                </a:lnTo>
                <a:close/>
              </a:path>
            </a:pathLst>
          </a:custGeom>
          <a:solidFill>
            <a:srgbClr val="E0994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2838EFC7-32F9-C200-B9F7-F8B8C40FE0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6651" y="6205052"/>
            <a:ext cx="998617" cy="516931"/>
          </a:xfrm>
          <a:prstGeom prst="rect">
            <a:avLst/>
          </a:prstGeom>
        </p:spPr>
      </p:pic>
      <p:sp>
        <p:nvSpPr>
          <p:cNvPr id="10" name="Titre 9">
            <a:extLst>
              <a:ext uri="{FF2B5EF4-FFF2-40B4-BE49-F238E27FC236}">
                <a16:creationId xmlns:a16="http://schemas.microsoft.com/office/drawing/2014/main" id="{E69EA102-77C7-FA14-28E5-7B0D874F5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9225" y="75919"/>
            <a:ext cx="9934575" cy="67119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E0F0E2A-2165-3A54-FDF5-C7E3DDA5F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9225" y="1171575"/>
            <a:ext cx="9934575" cy="477770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C05E686-B35B-A347-50FF-6385A2683F17}"/>
              </a:ext>
            </a:extLst>
          </p:cNvPr>
          <p:cNvSpPr txBox="1"/>
          <p:nvPr userDrawn="1"/>
        </p:nvSpPr>
        <p:spPr>
          <a:xfrm>
            <a:off x="553720" y="0"/>
            <a:ext cx="993805" cy="83099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fr-CH" sz="5400">
                <a:solidFill>
                  <a:srgbClr val="E09947"/>
                </a:solidFill>
              </a:rPr>
              <a:t>01</a:t>
            </a:r>
            <a:endParaRPr lang="fr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FE12E2-1C2A-FD6E-AD15-31A1593B4C0E}"/>
              </a:ext>
            </a:extLst>
          </p:cNvPr>
          <p:cNvSpPr/>
          <p:nvPr userDrawn="1"/>
        </p:nvSpPr>
        <p:spPr>
          <a:xfrm>
            <a:off x="-1" y="765732"/>
            <a:ext cx="4009813" cy="36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193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No Content w/ N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">
            <a:extLst>
              <a:ext uri="{FF2B5EF4-FFF2-40B4-BE49-F238E27FC236}">
                <a16:creationId xmlns:a16="http://schemas.microsoft.com/office/drawing/2014/main" id="{3953CC4A-AB9E-4C98-B54F-CC30A3FF50EE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018041"/>
            <a:ext cx="12188952" cy="839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91" y="0"/>
                </a:moveTo>
                <a:cubicBezTo>
                  <a:pt x="16950" y="0"/>
                  <a:pt x="16819" y="1095"/>
                  <a:pt x="16748" y="2888"/>
                </a:cubicBezTo>
                <a:lnTo>
                  <a:pt x="16401" y="11964"/>
                </a:lnTo>
                <a:cubicBezTo>
                  <a:pt x="16342" y="13428"/>
                  <a:pt x="16235" y="14345"/>
                  <a:pt x="16118" y="14345"/>
                </a:cubicBezTo>
                <a:lnTo>
                  <a:pt x="0" y="14345"/>
                </a:lnTo>
                <a:lnTo>
                  <a:pt x="0" y="21600"/>
                </a:lnTo>
                <a:lnTo>
                  <a:pt x="21595" y="21600"/>
                </a:lnTo>
                <a:lnTo>
                  <a:pt x="21595" y="14345"/>
                </a:lnTo>
                <a:lnTo>
                  <a:pt x="21600" y="14"/>
                </a:lnTo>
                <a:lnTo>
                  <a:pt x="17091" y="14"/>
                </a:lnTo>
                <a:close/>
              </a:path>
            </a:pathLst>
          </a:custGeom>
          <a:solidFill>
            <a:srgbClr val="E0994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2838EFC7-32F9-C200-B9F7-F8B8C40FE0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6651" y="6205052"/>
            <a:ext cx="998617" cy="516931"/>
          </a:xfrm>
          <a:prstGeom prst="rect">
            <a:avLst/>
          </a:prstGeom>
        </p:spPr>
      </p:pic>
      <p:sp>
        <p:nvSpPr>
          <p:cNvPr id="10" name="Titre 9">
            <a:extLst>
              <a:ext uri="{FF2B5EF4-FFF2-40B4-BE49-F238E27FC236}">
                <a16:creationId xmlns:a16="http://schemas.microsoft.com/office/drawing/2014/main" id="{E69EA102-77C7-FA14-28E5-7B0D874F5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9225" y="75919"/>
            <a:ext cx="9934575" cy="67119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FE12E2-1C2A-FD6E-AD15-31A1593B4C0E}"/>
              </a:ext>
            </a:extLst>
          </p:cNvPr>
          <p:cNvSpPr/>
          <p:nvPr userDrawn="1"/>
        </p:nvSpPr>
        <p:spPr>
          <a:xfrm>
            <a:off x="-1" y="765732"/>
            <a:ext cx="4009813" cy="36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074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No Content w/ N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">
            <a:extLst>
              <a:ext uri="{FF2B5EF4-FFF2-40B4-BE49-F238E27FC236}">
                <a16:creationId xmlns:a16="http://schemas.microsoft.com/office/drawing/2014/main" id="{3953CC4A-AB9E-4C98-B54F-CC30A3FF50EE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018041"/>
            <a:ext cx="12188952" cy="839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91" y="0"/>
                </a:moveTo>
                <a:cubicBezTo>
                  <a:pt x="16950" y="0"/>
                  <a:pt x="16819" y="1095"/>
                  <a:pt x="16748" y="2888"/>
                </a:cubicBezTo>
                <a:lnTo>
                  <a:pt x="16401" y="11964"/>
                </a:lnTo>
                <a:cubicBezTo>
                  <a:pt x="16342" y="13428"/>
                  <a:pt x="16235" y="14345"/>
                  <a:pt x="16118" y="14345"/>
                </a:cubicBezTo>
                <a:lnTo>
                  <a:pt x="0" y="14345"/>
                </a:lnTo>
                <a:lnTo>
                  <a:pt x="0" y="21600"/>
                </a:lnTo>
                <a:lnTo>
                  <a:pt x="21595" y="21600"/>
                </a:lnTo>
                <a:lnTo>
                  <a:pt x="21595" y="14345"/>
                </a:lnTo>
                <a:lnTo>
                  <a:pt x="21600" y="14"/>
                </a:lnTo>
                <a:lnTo>
                  <a:pt x="17091" y="14"/>
                </a:lnTo>
                <a:close/>
              </a:path>
            </a:pathLst>
          </a:custGeom>
          <a:solidFill>
            <a:srgbClr val="E0994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2838EFC7-32F9-C200-B9F7-F8B8C40FE0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6651" y="6205052"/>
            <a:ext cx="998617" cy="516931"/>
          </a:xfrm>
          <a:prstGeom prst="rect">
            <a:avLst/>
          </a:prstGeom>
        </p:spPr>
      </p:pic>
      <p:sp>
        <p:nvSpPr>
          <p:cNvPr id="10" name="Titre 9">
            <a:extLst>
              <a:ext uri="{FF2B5EF4-FFF2-40B4-BE49-F238E27FC236}">
                <a16:creationId xmlns:a16="http://schemas.microsoft.com/office/drawing/2014/main" id="{E69EA102-77C7-FA14-28E5-7B0D874F5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07" y="189027"/>
            <a:ext cx="11076093" cy="67119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84722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No Content w/ N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">
            <a:extLst>
              <a:ext uri="{FF2B5EF4-FFF2-40B4-BE49-F238E27FC236}">
                <a16:creationId xmlns:a16="http://schemas.microsoft.com/office/drawing/2014/main" id="{3953CC4A-AB9E-4C98-B54F-CC30A3FF50EE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018041"/>
            <a:ext cx="12188952" cy="839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91" y="0"/>
                </a:moveTo>
                <a:cubicBezTo>
                  <a:pt x="16950" y="0"/>
                  <a:pt x="16819" y="1095"/>
                  <a:pt x="16748" y="2888"/>
                </a:cubicBezTo>
                <a:lnTo>
                  <a:pt x="16401" y="11964"/>
                </a:lnTo>
                <a:cubicBezTo>
                  <a:pt x="16342" y="13428"/>
                  <a:pt x="16235" y="14345"/>
                  <a:pt x="16118" y="14345"/>
                </a:cubicBezTo>
                <a:lnTo>
                  <a:pt x="0" y="14345"/>
                </a:lnTo>
                <a:lnTo>
                  <a:pt x="0" y="21600"/>
                </a:lnTo>
                <a:lnTo>
                  <a:pt x="21595" y="21600"/>
                </a:lnTo>
                <a:lnTo>
                  <a:pt x="21595" y="14345"/>
                </a:lnTo>
                <a:lnTo>
                  <a:pt x="21600" y="14"/>
                </a:lnTo>
                <a:lnTo>
                  <a:pt x="17091" y="14"/>
                </a:lnTo>
                <a:close/>
              </a:path>
            </a:pathLst>
          </a:custGeom>
          <a:solidFill>
            <a:srgbClr val="E0994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2838EFC7-32F9-C200-B9F7-F8B8C40FE0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6651" y="6205052"/>
            <a:ext cx="998617" cy="516931"/>
          </a:xfrm>
          <a:prstGeom prst="rect">
            <a:avLst/>
          </a:prstGeom>
        </p:spPr>
      </p:pic>
      <p:sp>
        <p:nvSpPr>
          <p:cNvPr id="10" name="Titre 9">
            <a:extLst>
              <a:ext uri="{FF2B5EF4-FFF2-40B4-BE49-F238E27FC236}">
                <a16:creationId xmlns:a16="http://schemas.microsoft.com/office/drawing/2014/main" id="{E69EA102-77C7-FA14-28E5-7B0D874F5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07" y="189027"/>
            <a:ext cx="11076093" cy="67119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E0F0E2A-2165-3A54-FDF5-C7E3DDA5F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171575"/>
            <a:ext cx="10439400" cy="477770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79577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E20C6-1B1C-461A-BEE2-33AB72A10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5842" y="2852936"/>
            <a:ext cx="4665237" cy="1709539"/>
          </a:xfrm>
        </p:spPr>
        <p:txBody>
          <a:bodyPr anchor="b"/>
          <a:lstStyle>
            <a:lvl1pPr>
              <a:defRPr sz="6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E7FA11-B4D1-46FE-8CB0-523566563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65842" y="5047036"/>
            <a:ext cx="4665237" cy="1042614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F688A-88C7-41EC-8D1B-DE4800AD2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Your 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9A666-1BD0-4A7D-8187-AC685D44F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Your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FC625-9580-4818-A170-98C4E6A44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9036A72-EF4D-4486-A23C-054FE2E2A8D2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C313AD-DADB-4065-B469-1688801CCE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600744" y="1392145"/>
            <a:ext cx="6514877" cy="4067267"/>
          </a:xfrm>
        </p:spPr>
        <p:txBody>
          <a:bodyPr wrap="square">
            <a:spAutoFit/>
          </a:bodyPr>
          <a:lstStyle>
            <a:lvl1pPr marL="0" indent="0">
              <a:buNone/>
              <a:defRPr sz="28700" b="1" kern="0" spc="1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32297E-EF6D-4FDD-96E6-ACE1CE56D479}"/>
              </a:ext>
            </a:extLst>
          </p:cNvPr>
          <p:cNvSpPr/>
          <p:nvPr userDrawn="1"/>
        </p:nvSpPr>
        <p:spPr>
          <a:xfrm>
            <a:off x="7265843" y="4754879"/>
            <a:ext cx="897775" cy="99753"/>
          </a:xfrm>
          <a:prstGeom prst="rect">
            <a:avLst/>
          </a:prstGeom>
          <a:solidFill>
            <a:srgbClr val="E09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540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#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E20C6-1B1C-461A-BEE2-33AB72A10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1018876"/>
            <a:ext cx="4665237" cy="1709539"/>
          </a:xfrm>
        </p:spPr>
        <p:txBody>
          <a:bodyPr anchor="b"/>
          <a:lstStyle>
            <a:lvl1pPr>
              <a:defRPr sz="60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E7FA11-B4D1-46FE-8CB0-523566563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3352" y="3212976"/>
            <a:ext cx="4665237" cy="1042614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F688A-88C7-41EC-8D1B-DE4800AD2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Your 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9A666-1BD0-4A7D-8187-AC685D44F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Your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FC625-9580-4818-A170-98C4E6A44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9036A72-EF4D-4486-A23C-054FE2E2A8D2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C313AD-DADB-4065-B469-1688801CCE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40016" y="1893737"/>
            <a:ext cx="6514876" cy="4067267"/>
          </a:xfrm>
        </p:spPr>
        <p:txBody>
          <a:bodyPr vert="horz" wrap="square" lIns="91440" tIns="45720" rIns="91440" bIns="45720" rtlCol="0">
            <a:spAutoFit/>
          </a:bodyPr>
          <a:lstStyle>
            <a:lvl1pPr marL="0" indent="0" algn="r">
              <a:buNone/>
              <a:defRPr lang="en-US" sz="28700" b="1" kern="0" spc="10" baseline="0" dirty="0">
                <a:solidFill>
                  <a:srgbClr val="E09947"/>
                </a:solidFill>
                <a:latin typeface="Arial Black" panose="020B0A04020102020204" pitchFamily="34" charset="0"/>
              </a:defRPr>
            </a:lvl1pPr>
          </a:lstStyle>
          <a:p>
            <a:pPr marL="228600" lvl="0" indent="-228600"/>
            <a:r>
              <a:rPr lang="en-US"/>
              <a:t>00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32297E-EF6D-4FDD-96E6-ACE1CE56D479}"/>
              </a:ext>
            </a:extLst>
          </p:cNvPr>
          <p:cNvSpPr/>
          <p:nvPr userDrawn="1"/>
        </p:nvSpPr>
        <p:spPr>
          <a:xfrm>
            <a:off x="335360" y="2920819"/>
            <a:ext cx="897775" cy="9975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52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N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">
            <a:extLst>
              <a:ext uri="{FF2B5EF4-FFF2-40B4-BE49-F238E27FC236}">
                <a16:creationId xmlns:a16="http://schemas.microsoft.com/office/drawing/2014/main" id="{31CFDDD6-FC0A-4BBC-A302-7DB8CD5A2564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018041"/>
            <a:ext cx="12188952" cy="839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91" y="0"/>
                </a:moveTo>
                <a:cubicBezTo>
                  <a:pt x="16950" y="0"/>
                  <a:pt x="16819" y="1095"/>
                  <a:pt x="16748" y="2888"/>
                </a:cubicBezTo>
                <a:lnTo>
                  <a:pt x="16401" y="11964"/>
                </a:lnTo>
                <a:cubicBezTo>
                  <a:pt x="16342" y="13428"/>
                  <a:pt x="16235" y="14345"/>
                  <a:pt x="16118" y="14345"/>
                </a:cubicBezTo>
                <a:lnTo>
                  <a:pt x="0" y="14345"/>
                </a:lnTo>
                <a:lnTo>
                  <a:pt x="0" y="21600"/>
                </a:lnTo>
                <a:lnTo>
                  <a:pt x="21595" y="21600"/>
                </a:lnTo>
                <a:lnTo>
                  <a:pt x="21595" y="14345"/>
                </a:lnTo>
                <a:lnTo>
                  <a:pt x="21600" y="14"/>
                </a:lnTo>
                <a:lnTo>
                  <a:pt x="17091" y="14"/>
                </a:lnTo>
                <a:close/>
              </a:path>
            </a:pathLst>
          </a:custGeom>
          <a:solidFill>
            <a:srgbClr val="E0994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2C1D42-6617-4BEE-98E5-BA7C91BA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600" y="365125"/>
            <a:ext cx="8858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264C9-A85A-4EAB-ABF5-1F23772B5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0848"/>
            <a:ext cx="10515600" cy="38884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CADAF-68B5-4AE6-A7BF-B41A96E7A5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88669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Your 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BAC43-A15B-4524-B559-F5C89AB84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88669"/>
            <a:ext cx="4114800" cy="365125"/>
          </a:xfrm>
        </p:spPr>
        <p:txBody>
          <a:bodyPr/>
          <a:lstStyle/>
          <a:p>
            <a:r>
              <a:rPr lang="en-US"/>
              <a:t>Your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0BDDA-974C-4553-B192-00D80DAAA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88669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9036A72-EF4D-4486-A23C-054FE2E2A8D2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7FE1E8C5-1D73-4362-8287-0FBC5752C1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780293" y="-230809"/>
            <a:ext cx="3275893" cy="2003625"/>
          </a:xfrm>
        </p:spPr>
        <p:txBody>
          <a:bodyPr wrap="square">
            <a:spAutoFit/>
          </a:bodyPr>
          <a:lstStyle>
            <a:lvl1pPr marL="0" indent="0" algn="r">
              <a:buNone/>
              <a:defRPr sz="13800" b="1">
                <a:solidFill>
                  <a:srgbClr val="E09947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108B4F-6DCF-4C31-9E72-BA4F0AB127A6}"/>
              </a:ext>
            </a:extLst>
          </p:cNvPr>
          <p:cNvSpPr/>
          <p:nvPr userDrawn="1"/>
        </p:nvSpPr>
        <p:spPr>
          <a:xfrm>
            <a:off x="1127448" y="1629848"/>
            <a:ext cx="897775" cy="9975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902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">
            <a:extLst>
              <a:ext uri="{FF2B5EF4-FFF2-40B4-BE49-F238E27FC236}">
                <a16:creationId xmlns:a16="http://schemas.microsoft.com/office/drawing/2014/main" id="{6D210D65-6A87-4521-B5AF-16C91822BA6F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018041"/>
            <a:ext cx="12188952" cy="839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91" y="0"/>
                </a:moveTo>
                <a:cubicBezTo>
                  <a:pt x="16950" y="0"/>
                  <a:pt x="16819" y="1095"/>
                  <a:pt x="16748" y="2888"/>
                </a:cubicBezTo>
                <a:lnTo>
                  <a:pt x="16401" y="11964"/>
                </a:lnTo>
                <a:cubicBezTo>
                  <a:pt x="16342" y="13428"/>
                  <a:pt x="16235" y="14345"/>
                  <a:pt x="16118" y="14345"/>
                </a:cubicBezTo>
                <a:lnTo>
                  <a:pt x="0" y="14345"/>
                </a:lnTo>
                <a:lnTo>
                  <a:pt x="0" y="21600"/>
                </a:lnTo>
                <a:lnTo>
                  <a:pt x="21595" y="21600"/>
                </a:lnTo>
                <a:lnTo>
                  <a:pt x="21595" y="14345"/>
                </a:lnTo>
                <a:lnTo>
                  <a:pt x="21600" y="14"/>
                </a:lnTo>
                <a:lnTo>
                  <a:pt x="17091" y="14"/>
                </a:lnTo>
                <a:close/>
              </a:path>
            </a:pathLst>
          </a:custGeom>
          <a:solidFill>
            <a:srgbClr val="E0994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2C1D42-6617-4BEE-98E5-BA7C91BA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264C9-A85A-4EAB-ABF5-1F23772B5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0848"/>
            <a:ext cx="10515600" cy="38884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CADAF-68B5-4AE6-A7BF-B41A96E7A5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88669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Your 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BAC43-A15B-4524-B559-F5C89AB84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88669"/>
            <a:ext cx="4114800" cy="365125"/>
          </a:xfrm>
        </p:spPr>
        <p:txBody>
          <a:bodyPr/>
          <a:lstStyle/>
          <a:p>
            <a:r>
              <a:rPr lang="en-US"/>
              <a:t>Your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0BDDA-974C-4553-B192-00D80DAAA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88669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9036A72-EF4D-4486-A23C-054FE2E2A8D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509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 w/ Nber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">
            <a:extLst>
              <a:ext uri="{FF2B5EF4-FFF2-40B4-BE49-F238E27FC236}">
                <a16:creationId xmlns:a16="http://schemas.microsoft.com/office/drawing/2014/main" id="{DB4E047B-4960-4F78-991F-860E9B59C0FF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018041"/>
            <a:ext cx="12188952" cy="839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91" y="0"/>
                </a:moveTo>
                <a:cubicBezTo>
                  <a:pt x="16950" y="0"/>
                  <a:pt x="16819" y="1095"/>
                  <a:pt x="16748" y="2888"/>
                </a:cubicBezTo>
                <a:lnTo>
                  <a:pt x="16401" y="11964"/>
                </a:lnTo>
                <a:cubicBezTo>
                  <a:pt x="16342" y="13428"/>
                  <a:pt x="16235" y="14345"/>
                  <a:pt x="16118" y="14345"/>
                </a:cubicBezTo>
                <a:lnTo>
                  <a:pt x="0" y="14345"/>
                </a:lnTo>
                <a:lnTo>
                  <a:pt x="0" y="21600"/>
                </a:lnTo>
                <a:lnTo>
                  <a:pt x="21595" y="21600"/>
                </a:lnTo>
                <a:lnTo>
                  <a:pt x="21595" y="14345"/>
                </a:lnTo>
                <a:lnTo>
                  <a:pt x="21600" y="14"/>
                </a:lnTo>
                <a:lnTo>
                  <a:pt x="17091" y="14"/>
                </a:lnTo>
                <a:close/>
              </a:path>
            </a:pathLst>
          </a:custGeom>
          <a:solidFill>
            <a:srgbClr val="E0994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B5DCFEC-D21C-4979-AD98-CAFDCD79EC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25714" y="1"/>
            <a:ext cx="4166287" cy="5016843"/>
          </a:xfrm>
          <a:custGeom>
            <a:avLst/>
            <a:gdLst>
              <a:gd name="connsiteX0" fmla="*/ 218687 w 4166287"/>
              <a:gd name="connsiteY0" fmla="*/ 0 h 5016843"/>
              <a:gd name="connsiteX1" fmla="*/ 4166287 w 4166287"/>
              <a:gd name="connsiteY1" fmla="*/ 0 h 5016843"/>
              <a:gd name="connsiteX2" fmla="*/ 4166287 w 4166287"/>
              <a:gd name="connsiteY2" fmla="*/ 4994526 h 5016843"/>
              <a:gd name="connsiteX3" fmla="*/ 4147340 w 4166287"/>
              <a:gd name="connsiteY3" fmla="*/ 4997417 h 5016843"/>
              <a:gd name="connsiteX4" fmla="*/ 3762632 w 4166287"/>
              <a:gd name="connsiteY4" fmla="*/ 5016843 h 5016843"/>
              <a:gd name="connsiteX5" fmla="*/ 0 w 4166287"/>
              <a:gd name="connsiteY5" fmla="*/ 1254210 h 5016843"/>
              <a:gd name="connsiteX6" fmla="*/ 169160 w 4166287"/>
              <a:gd name="connsiteY6" fmla="*/ 135318 h 5016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6287" h="5016843">
                <a:moveTo>
                  <a:pt x="218687" y="0"/>
                </a:moveTo>
                <a:lnTo>
                  <a:pt x="4166287" y="0"/>
                </a:lnTo>
                <a:lnTo>
                  <a:pt x="4166287" y="4994526"/>
                </a:lnTo>
                <a:lnTo>
                  <a:pt x="4147340" y="4997417"/>
                </a:lnTo>
                <a:cubicBezTo>
                  <a:pt x="4020851" y="5010263"/>
                  <a:pt x="3892510" y="5016843"/>
                  <a:pt x="3762632" y="5016843"/>
                </a:cubicBezTo>
                <a:cubicBezTo>
                  <a:pt x="1684587" y="5016843"/>
                  <a:pt x="0" y="3332255"/>
                  <a:pt x="0" y="1254210"/>
                </a:cubicBezTo>
                <a:cubicBezTo>
                  <a:pt x="0" y="864577"/>
                  <a:pt x="59223" y="488776"/>
                  <a:pt x="169160" y="135318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2C1D42-6617-4BEE-98E5-BA7C91BA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600" y="365125"/>
            <a:ext cx="5530114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264C9-A85A-4EAB-ABF5-1F23772B5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2"/>
            <a:ext cx="7187514" cy="38934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CADAF-68B5-4AE6-A7BF-B41A96E7A5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88669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Your 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BAC43-A15B-4524-B559-F5C89AB84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88669"/>
            <a:ext cx="4114800" cy="365125"/>
          </a:xfrm>
        </p:spPr>
        <p:txBody>
          <a:bodyPr/>
          <a:lstStyle/>
          <a:p>
            <a:r>
              <a:rPr lang="en-US"/>
              <a:t>Your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0BDDA-974C-4553-B192-00D80DAAA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88669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9036A72-EF4D-4486-A23C-054FE2E2A8D2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108B4F-6DCF-4C31-9E72-BA4F0AB127A6}"/>
              </a:ext>
            </a:extLst>
          </p:cNvPr>
          <p:cNvSpPr/>
          <p:nvPr userDrawn="1"/>
        </p:nvSpPr>
        <p:spPr>
          <a:xfrm>
            <a:off x="1127448" y="1629848"/>
            <a:ext cx="897775" cy="9975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C268EA9E-D57B-4237-A9D1-EAE6115C19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780293" y="-230809"/>
            <a:ext cx="3275893" cy="2003625"/>
          </a:xfrm>
        </p:spPr>
        <p:txBody>
          <a:bodyPr wrap="square">
            <a:spAutoFit/>
          </a:bodyPr>
          <a:lstStyle>
            <a:lvl1pPr marL="0" indent="0" algn="r">
              <a:buNone/>
              <a:defRPr sz="13800" b="1">
                <a:solidFill>
                  <a:srgbClr val="E09947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0332027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">
            <a:extLst>
              <a:ext uri="{FF2B5EF4-FFF2-40B4-BE49-F238E27FC236}">
                <a16:creationId xmlns:a16="http://schemas.microsoft.com/office/drawing/2014/main" id="{7126DDAF-FDC3-4071-86FF-43BE73E202C9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018041"/>
            <a:ext cx="12188952" cy="839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91" y="0"/>
                </a:moveTo>
                <a:cubicBezTo>
                  <a:pt x="16950" y="0"/>
                  <a:pt x="16819" y="1095"/>
                  <a:pt x="16748" y="2888"/>
                </a:cubicBezTo>
                <a:lnTo>
                  <a:pt x="16401" y="11964"/>
                </a:lnTo>
                <a:cubicBezTo>
                  <a:pt x="16342" y="13428"/>
                  <a:pt x="16235" y="14345"/>
                  <a:pt x="16118" y="14345"/>
                </a:cubicBezTo>
                <a:lnTo>
                  <a:pt x="0" y="14345"/>
                </a:lnTo>
                <a:lnTo>
                  <a:pt x="0" y="21600"/>
                </a:lnTo>
                <a:lnTo>
                  <a:pt x="21595" y="21600"/>
                </a:lnTo>
                <a:lnTo>
                  <a:pt x="21595" y="14345"/>
                </a:lnTo>
                <a:lnTo>
                  <a:pt x="21600" y="14"/>
                </a:lnTo>
                <a:lnTo>
                  <a:pt x="17091" y="14"/>
                </a:lnTo>
                <a:close/>
              </a:path>
            </a:pathLst>
          </a:custGeom>
          <a:solidFill>
            <a:srgbClr val="E0994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B5DCFEC-D21C-4979-AD98-CAFDCD79EC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25714" y="1"/>
            <a:ext cx="4166287" cy="5016843"/>
          </a:xfrm>
          <a:custGeom>
            <a:avLst/>
            <a:gdLst>
              <a:gd name="connsiteX0" fmla="*/ 218687 w 4166287"/>
              <a:gd name="connsiteY0" fmla="*/ 0 h 5016843"/>
              <a:gd name="connsiteX1" fmla="*/ 4166287 w 4166287"/>
              <a:gd name="connsiteY1" fmla="*/ 0 h 5016843"/>
              <a:gd name="connsiteX2" fmla="*/ 4166287 w 4166287"/>
              <a:gd name="connsiteY2" fmla="*/ 4994526 h 5016843"/>
              <a:gd name="connsiteX3" fmla="*/ 4147340 w 4166287"/>
              <a:gd name="connsiteY3" fmla="*/ 4997417 h 5016843"/>
              <a:gd name="connsiteX4" fmla="*/ 3762632 w 4166287"/>
              <a:gd name="connsiteY4" fmla="*/ 5016843 h 5016843"/>
              <a:gd name="connsiteX5" fmla="*/ 0 w 4166287"/>
              <a:gd name="connsiteY5" fmla="*/ 1254210 h 5016843"/>
              <a:gd name="connsiteX6" fmla="*/ 169160 w 4166287"/>
              <a:gd name="connsiteY6" fmla="*/ 135318 h 5016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6287" h="5016843">
                <a:moveTo>
                  <a:pt x="218687" y="0"/>
                </a:moveTo>
                <a:lnTo>
                  <a:pt x="4166287" y="0"/>
                </a:lnTo>
                <a:lnTo>
                  <a:pt x="4166287" y="4994526"/>
                </a:lnTo>
                <a:lnTo>
                  <a:pt x="4147340" y="4997417"/>
                </a:lnTo>
                <a:cubicBezTo>
                  <a:pt x="4020851" y="5010263"/>
                  <a:pt x="3892510" y="5016843"/>
                  <a:pt x="3762632" y="5016843"/>
                </a:cubicBezTo>
                <a:cubicBezTo>
                  <a:pt x="1684587" y="5016843"/>
                  <a:pt x="0" y="3332255"/>
                  <a:pt x="0" y="1254210"/>
                </a:cubicBezTo>
                <a:cubicBezTo>
                  <a:pt x="0" y="864577"/>
                  <a:pt x="59223" y="488776"/>
                  <a:pt x="169160" y="135318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2C1D42-6617-4BEE-98E5-BA7C91BA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187514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264C9-A85A-4EAB-ABF5-1F23772B5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2"/>
            <a:ext cx="7187514" cy="38934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CADAF-68B5-4AE6-A7BF-B41A96E7A5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88669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Your 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BAC43-A15B-4524-B559-F5C89AB84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88669"/>
            <a:ext cx="4114800" cy="365125"/>
          </a:xfrm>
        </p:spPr>
        <p:txBody>
          <a:bodyPr/>
          <a:lstStyle/>
          <a:p>
            <a:r>
              <a:rPr lang="en-US"/>
              <a:t>Your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0BDDA-974C-4553-B192-00D80DAAA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88669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9036A72-EF4D-4486-A23C-054FE2E2A8D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898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Content w/ N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">
            <a:extLst>
              <a:ext uri="{FF2B5EF4-FFF2-40B4-BE49-F238E27FC236}">
                <a16:creationId xmlns:a16="http://schemas.microsoft.com/office/drawing/2014/main" id="{3953CC4A-AB9E-4C98-B54F-CC30A3FF50EE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018041"/>
            <a:ext cx="12188952" cy="839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91" y="0"/>
                </a:moveTo>
                <a:cubicBezTo>
                  <a:pt x="16950" y="0"/>
                  <a:pt x="16819" y="1095"/>
                  <a:pt x="16748" y="2888"/>
                </a:cubicBezTo>
                <a:lnTo>
                  <a:pt x="16401" y="11964"/>
                </a:lnTo>
                <a:cubicBezTo>
                  <a:pt x="16342" y="13428"/>
                  <a:pt x="16235" y="14345"/>
                  <a:pt x="16118" y="14345"/>
                </a:cubicBezTo>
                <a:lnTo>
                  <a:pt x="0" y="14345"/>
                </a:lnTo>
                <a:lnTo>
                  <a:pt x="0" y="21600"/>
                </a:lnTo>
                <a:lnTo>
                  <a:pt x="21595" y="21600"/>
                </a:lnTo>
                <a:lnTo>
                  <a:pt x="21595" y="14345"/>
                </a:lnTo>
                <a:lnTo>
                  <a:pt x="21600" y="14"/>
                </a:lnTo>
                <a:lnTo>
                  <a:pt x="17091" y="14"/>
                </a:lnTo>
                <a:close/>
              </a:path>
            </a:pathLst>
          </a:custGeom>
          <a:solidFill>
            <a:srgbClr val="E0994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2C1D42-6617-4BEE-98E5-BA7C91BA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600" y="365125"/>
            <a:ext cx="8858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CADAF-68B5-4AE6-A7BF-B41A96E7A5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88669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Your 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BAC43-A15B-4524-B559-F5C89AB84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88669"/>
            <a:ext cx="4114800" cy="365125"/>
          </a:xfrm>
        </p:spPr>
        <p:txBody>
          <a:bodyPr/>
          <a:lstStyle/>
          <a:p>
            <a:r>
              <a:rPr lang="en-US"/>
              <a:t>Your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0BDDA-974C-4553-B192-00D80DAAA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88669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9036A72-EF4D-4486-A23C-054FE2E2A8D2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7FE1E8C5-1D73-4362-8287-0FBC5752C1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780293" y="-230809"/>
            <a:ext cx="3275893" cy="2003625"/>
          </a:xfrm>
        </p:spPr>
        <p:txBody>
          <a:bodyPr wrap="square">
            <a:spAutoFit/>
          </a:bodyPr>
          <a:lstStyle>
            <a:lvl1pPr marL="0" indent="0" algn="r">
              <a:buNone/>
              <a:defRPr sz="13800" b="1">
                <a:solidFill>
                  <a:srgbClr val="E09947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108B4F-6DCF-4C31-9E72-BA4F0AB127A6}"/>
              </a:ext>
            </a:extLst>
          </p:cNvPr>
          <p:cNvSpPr/>
          <p:nvPr userDrawn="1"/>
        </p:nvSpPr>
        <p:spPr>
          <a:xfrm>
            <a:off x="1127448" y="1629848"/>
            <a:ext cx="897775" cy="9975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476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">
            <a:extLst>
              <a:ext uri="{FF2B5EF4-FFF2-40B4-BE49-F238E27FC236}">
                <a16:creationId xmlns:a16="http://schemas.microsoft.com/office/drawing/2014/main" id="{CC2CD7CA-82D4-4FB5-9CB3-44A7BB3E7405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018041"/>
            <a:ext cx="12188952" cy="839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91" y="0"/>
                </a:moveTo>
                <a:cubicBezTo>
                  <a:pt x="16950" y="0"/>
                  <a:pt x="16819" y="1095"/>
                  <a:pt x="16748" y="2888"/>
                </a:cubicBezTo>
                <a:lnTo>
                  <a:pt x="16401" y="11964"/>
                </a:lnTo>
                <a:cubicBezTo>
                  <a:pt x="16342" y="13428"/>
                  <a:pt x="16235" y="14345"/>
                  <a:pt x="16118" y="14345"/>
                </a:cubicBezTo>
                <a:lnTo>
                  <a:pt x="0" y="14345"/>
                </a:lnTo>
                <a:lnTo>
                  <a:pt x="0" y="21600"/>
                </a:lnTo>
                <a:lnTo>
                  <a:pt x="21595" y="21600"/>
                </a:lnTo>
                <a:lnTo>
                  <a:pt x="21595" y="14345"/>
                </a:lnTo>
                <a:lnTo>
                  <a:pt x="21600" y="14"/>
                </a:lnTo>
                <a:lnTo>
                  <a:pt x="17091" y="14"/>
                </a:lnTo>
                <a:close/>
              </a:path>
            </a:pathLst>
          </a:custGeom>
          <a:solidFill>
            <a:srgbClr val="E0994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2C1D42-6617-4BEE-98E5-BA7C91BA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CADAF-68B5-4AE6-A7BF-B41A96E7A5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88669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Your 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BAC43-A15B-4524-B559-F5C89AB84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88669"/>
            <a:ext cx="4114800" cy="365125"/>
          </a:xfrm>
        </p:spPr>
        <p:txBody>
          <a:bodyPr/>
          <a:lstStyle/>
          <a:p>
            <a:r>
              <a:rPr lang="en-US"/>
              <a:t>Your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0BDDA-974C-4553-B192-00D80DAAA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88669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9036A72-EF4D-4486-A23C-054FE2E2A8D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728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92820E-F81D-4DFD-8733-1D24A4D6F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84069-DA73-4ED1-8EA9-C3006B8E9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7D7BE-CE32-4BF8-BBEB-E4E9D6548A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35E2F-C15A-4548-80F5-181D09C672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E0BA0-643A-4B18-BC5E-12B02C3A0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36A72-EF4D-4486-A23C-054FE2E2A8D2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D7A131-9B76-4E64-AD97-136DDE626FB1}"/>
              </a:ext>
            </a:extLst>
          </p:cNvPr>
          <p:cNvSpPr/>
          <p:nvPr userDrawn="1"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56067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spie-switzerland/posts/?feedView=all" TargetMode="External"/><Relationship Id="rId3" Type="http://schemas.openxmlformats.org/officeDocument/2006/relationships/hyperlink" Target="https://www.linkedin.com/company/datartsa/" TargetMode="External"/><Relationship Id="rId7" Type="http://schemas.openxmlformats.org/officeDocument/2006/relationships/hyperlink" Target="https://spie.ch/fr/" TargetMode="External"/><Relationship Id="rId2" Type="http://schemas.openxmlformats.org/officeDocument/2006/relationships/hyperlink" Target="https://www.datart.ch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arnaud.marendaz@datart.ch" TargetMode="External"/><Relationship Id="rId5" Type="http://schemas.openxmlformats.org/officeDocument/2006/relationships/hyperlink" Target="https://www.linkedin.com/in/arnaud-marendaz-datart1095ch" TargetMode="External"/><Relationship Id="rId10" Type="http://schemas.openxmlformats.org/officeDocument/2006/relationships/hyperlink" Target="mailto:sebastien.cruchet@spie.ch" TargetMode="External"/><Relationship Id="rId4" Type="http://schemas.openxmlformats.org/officeDocument/2006/relationships/hyperlink" Target="mailto:info@datart.ch" TargetMode="External"/><Relationship Id="rId9" Type="http://schemas.openxmlformats.org/officeDocument/2006/relationships/hyperlink" Target="mailto:eleonore.geny@spie.ch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C58EDE2-9C12-4E95-AE15-1944DE252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3920" y="2456892"/>
            <a:ext cx="10424160" cy="1944216"/>
          </a:xfrm>
        </p:spPr>
        <p:txBody>
          <a:bodyPr>
            <a:normAutofit/>
          </a:bodyPr>
          <a:lstStyle/>
          <a:p>
            <a:r>
              <a:rPr lang="fr-FR" dirty="0"/>
              <a:t>Certification </a:t>
            </a:r>
            <a:r>
              <a:rPr lang="fr-FR" dirty="0" err="1"/>
              <a:t>EcoEntreprise</a:t>
            </a:r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6DCAC89-5D68-4BB2-9B66-DFA32988EB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pPr algn="ctr"/>
            <a:r>
              <a:rPr lang="fr-CH" sz="7200" dirty="0"/>
              <a:t>Rencontre du Management Durable – 9 Mai 2025</a:t>
            </a:r>
            <a:endParaRPr lang="en-US" sz="7200" dirty="0"/>
          </a:p>
        </p:txBody>
      </p:sp>
      <p:pic>
        <p:nvPicPr>
          <p:cNvPr id="4" name="Image 3" descr="Une image contenant Graphique, Police, graphisme, logo&#10;&#10;Le contenu généré par l’IA peut être incorrect.">
            <a:extLst>
              <a:ext uri="{FF2B5EF4-FFF2-40B4-BE49-F238E27FC236}">
                <a16:creationId xmlns:a16="http://schemas.microsoft.com/office/drawing/2014/main" id="{B2D0C86F-6C2A-7088-6BF6-AAEE2F8A69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801" y="153841"/>
            <a:ext cx="4641679" cy="240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61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D5951E-3AE5-90AF-BEB4-C1643A68E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Votre </a:t>
            </a:r>
            <a:r>
              <a:rPr lang="fr-CH" dirty="0" err="1"/>
              <a:t>Interlocteur</a:t>
            </a:r>
            <a:endParaRPr lang="en-US" dirty="0"/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63352577-E910-BBA8-F203-134BEF151927}"/>
              </a:ext>
            </a:extLst>
          </p:cNvPr>
          <p:cNvSpPr txBox="1"/>
          <p:nvPr/>
        </p:nvSpPr>
        <p:spPr>
          <a:xfrm>
            <a:off x="3025960" y="1646903"/>
            <a:ext cx="3148697" cy="24134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ea typeface="Calibri"/>
                <a:cs typeface="Calibri"/>
              </a:rPr>
              <a:t>Arnaud Marendaz</a:t>
            </a:r>
          </a:p>
          <a:p>
            <a:pPr>
              <a:lnSpc>
                <a:spcPct val="150000"/>
              </a:lnSpc>
            </a:pPr>
            <a:r>
              <a:rPr lang="fr-FR" sz="1400" dirty="0"/>
              <a:t>Responsable Développement durable &amp; Consultant SAP BI</a:t>
            </a:r>
            <a:br>
              <a:rPr lang="fr-FR" sz="1400" dirty="0"/>
            </a:br>
            <a:r>
              <a:rPr lang="fr-FR" sz="1400" dirty="0" err="1"/>
              <a:t>Bachelor</a:t>
            </a:r>
            <a:r>
              <a:rPr lang="fr-FR" sz="1400" dirty="0"/>
              <a:t> HEC, Université de St. Gall –     Master en Management, HEC Lausanne</a:t>
            </a:r>
            <a:br>
              <a:rPr lang="fr-FR" sz="1400" dirty="0"/>
            </a:br>
            <a:r>
              <a:rPr lang="fr-FR" sz="1400" dirty="0"/>
              <a:t>2 audits </a:t>
            </a:r>
            <a:r>
              <a:rPr lang="fr-FR" sz="1400" dirty="0" err="1"/>
              <a:t>EcoEntreprise</a:t>
            </a:r>
            <a:r>
              <a:rPr lang="fr-FR" sz="1400" dirty="0"/>
              <a:t> réalisés</a:t>
            </a:r>
            <a:br>
              <a:rPr lang="fr-FR" sz="1400" dirty="0"/>
            </a:br>
            <a:r>
              <a:rPr lang="fr-FR" sz="1400" dirty="0"/>
              <a:t>Chez </a:t>
            </a:r>
            <a:r>
              <a:rPr lang="fr-FR" sz="1400" dirty="0" err="1"/>
              <a:t>DatArt</a:t>
            </a:r>
            <a:r>
              <a:rPr lang="fr-FR" sz="1400" dirty="0"/>
              <a:t> depuis 2024</a:t>
            </a:r>
            <a:endParaRPr lang="en-US" sz="1200" dirty="0">
              <a:ea typeface="Calibri"/>
              <a:cs typeface="Calibri"/>
            </a:endParaRPr>
          </a:p>
        </p:txBody>
      </p:sp>
      <p:pic>
        <p:nvPicPr>
          <p:cNvPr id="5" name="Image 4" descr="Une image contenant Visage humain, personne, habits, portrait&#10;&#10;Le contenu généré par l’IA peut être incorrect.">
            <a:extLst>
              <a:ext uri="{FF2B5EF4-FFF2-40B4-BE49-F238E27FC236}">
                <a16:creationId xmlns:a16="http://schemas.microsoft.com/office/drawing/2014/main" id="{38F01738-2ECC-F6B7-6FF6-0F5430FBA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35" y="1646903"/>
            <a:ext cx="2378611" cy="356419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DE7231F-FFDF-A782-F7E6-F4371FCA737B}"/>
              </a:ext>
            </a:extLst>
          </p:cNvPr>
          <p:cNvSpPr txBox="1"/>
          <p:nvPr/>
        </p:nvSpPr>
        <p:spPr>
          <a:xfrm>
            <a:off x="7874501" y="1721219"/>
            <a:ext cx="380316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 err="1"/>
              <a:t>DatArt</a:t>
            </a:r>
            <a:r>
              <a:rPr lang="fr-FR" b="1" dirty="0"/>
              <a:t> SA</a:t>
            </a:r>
          </a:p>
          <a:p>
            <a:pPr>
              <a:spcAft>
                <a:spcPts val="600"/>
              </a:spcAft>
            </a:pPr>
            <a:r>
              <a:rPr lang="fr-FR" sz="1400" dirty="0"/>
              <a:t>PME basée dans l’Ouest lausannois</a:t>
            </a:r>
          </a:p>
          <a:p>
            <a:pPr>
              <a:spcAft>
                <a:spcPts val="600"/>
              </a:spcAft>
            </a:pPr>
            <a:r>
              <a:rPr lang="fr-FR" sz="1400" dirty="0"/>
              <a:t>Fondée en 2016</a:t>
            </a:r>
          </a:p>
          <a:p>
            <a:pPr>
              <a:spcAft>
                <a:spcPts val="600"/>
              </a:spcAft>
            </a:pPr>
            <a:r>
              <a:rPr lang="fr-FR" sz="1400" dirty="0"/>
              <a:t>&gt; 20 </a:t>
            </a:r>
            <a:r>
              <a:rPr lang="fr-FR" sz="1400" dirty="0" err="1"/>
              <a:t>collaborateur·trice·s</a:t>
            </a:r>
            <a:endParaRPr lang="fr-FR" sz="1400" dirty="0"/>
          </a:p>
          <a:p>
            <a:pPr>
              <a:spcAft>
                <a:spcPts val="600"/>
              </a:spcAft>
            </a:pPr>
            <a:r>
              <a:rPr lang="fr-FR" sz="1400" dirty="0"/>
              <a:t>Spécialisée en consulting Informatique</a:t>
            </a:r>
          </a:p>
          <a:p>
            <a:pPr>
              <a:spcAft>
                <a:spcPts val="600"/>
              </a:spcAft>
            </a:pPr>
            <a:r>
              <a:rPr lang="fr-FR" sz="1400" dirty="0"/>
              <a:t>Clientèle principalement publique</a:t>
            </a:r>
          </a:p>
          <a:p>
            <a:pPr>
              <a:spcAft>
                <a:spcPts val="600"/>
              </a:spcAft>
            </a:pPr>
            <a:r>
              <a:rPr lang="fr-FR" sz="1400" dirty="0"/>
              <a:t>Plan d’action Développement durable lancé en 2024</a:t>
            </a:r>
            <a:endParaRPr lang="en-US" sz="1400" dirty="0"/>
          </a:p>
        </p:txBody>
      </p:sp>
      <p:pic>
        <p:nvPicPr>
          <p:cNvPr id="7" name="Image 6" descr="Une image contenant Graphique, Police, graphisme, logo&#10;&#10;Le contenu généré par l’IA peut être incorrect.">
            <a:extLst>
              <a:ext uri="{FF2B5EF4-FFF2-40B4-BE49-F238E27FC236}">
                <a16:creationId xmlns:a16="http://schemas.microsoft.com/office/drawing/2014/main" id="{7DF04C5A-04FC-04F1-D337-9658F8672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619" y="1646903"/>
            <a:ext cx="1481919" cy="76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337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65BC98-3AF4-CAA3-9CD5-7A7F56512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EcoEntreprise</a:t>
            </a:r>
            <a:r>
              <a:rPr lang="fr-CH" dirty="0"/>
              <a:t>, c’est quoi ?</a:t>
            </a:r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396B77F-660D-E237-1B20-1B4FB7BD2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4419" y="1553445"/>
            <a:ext cx="1842473" cy="114360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8F77249-4132-DB42-3F60-2ECA71825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4419" y="3032646"/>
            <a:ext cx="1842473" cy="129655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E680B82-0FEB-C996-7ACF-C6DEBC50E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4418" y="4664798"/>
            <a:ext cx="1842474" cy="1261071"/>
          </a:xfrm>
          <a:prstGeom prst="rect">
            <a:avLst/>
          </a:prstGeom>
        </p:spPr>
      </p:pic>
      <p:cxnSp>
        <p:nvCxnSpPr>
          <p:cNvPr id="10" name="Connecteur : en arc 9">
            <a:extLst>
              <a:ext uri="{FF2B5EF4-FFF2-40B4-BE49-F238E27FC236}">
                <a16:creationId xmlns:a16="http://schemas.microsoft.com/office/drawing/2014/main" id="{FCBA65C6-9B92-DDE3-7781-3EBB0304A549}"/>
              </a:ext>
            </a:extLst>
          </p:cNvPr>
          <p:cNvCxnSpPr>
            <a:stCxn id="4" idx="1"/>
            <a:endCxn id="6" idx="1"/>
          </p:cNvCxnSpPr>
          <p:nvPr/>
        </p:nvCxnSpPr>
        <p:spPr>
          <a:xfrm rot="10800000" flipV="1">
            <a:off x="9294419" y="2125246"/>
            <a:ext cx="12700" cy="1555677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Connecteur : en arc 12">
            <a:extLst>
              <a:ext uri="{FF2B5EF4-FFF2-40B4-BE49-F238E27FC236}">
                <a16:creationId xmlns:a16="http://schemas.microsoft.com/office/drawing/2014/main" id="{89C0AF15-0C11-5D83-DF8B-5FC661596D27}"/>
              </a:ext>
            </a:extLst>
          </p:cNvPr>
          <p:cNvCxnSpPr>
            <a:stCxn id="6" idx="1"/>
            <a:endCxn id="8" idx="1"/>
          </p:cNvCxnSpPr>
          <p:nvPr/>
        </p:nvCxnSpPr>
        <p:spPr>
          <a:xfrm rot="10800000" flipV="1">
            <a:off x="9294419" y="3680924"/>
            <a:ext cx="1" cy="1614410"/>
          </a:xfrm>
          <a:prstGeom prst="curvedConnector3">
            <a:avLst>
              <a:gd name="adj1" fmla="val 22860100000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Ferrari Architectes | Auto-déclaration EcoEntreprise | Bureau d ...">
            <a:extLst>
              <a:ext uri="{FF2B5EF4-FFF2-40B4-BE49-F238E27FC236}">
                <a16:creationId xmlns:a16="http://schemas.microsoft.com/office/drawing/2014/main" id="{5635BBD7-EEA7-5040-0F9D-5D07C56E84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5" t="17581" r="17554" b="14915"/>
          <a:stretch/>
        </p:blipFill>
        <p:spPr bwMode="auto">
          <a:xfrm>
            <a:off x="9294418" y="106140"/>
            <a:ext cx="1842473" cy="109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necteur : en arc 14">
            <a:extLst>
              <a:ext uri="{FF2B5EF4-FFF2-40B4-BE49-F238E27FC236}">
                <a16:creationId xmlns:a16="http://schemas.microsoft.com/office/drawing/2014/main" id="{84AB25F8-D97D-5534-7CE9-3D2D3377CE59}"/>
              </a:ext>
            </a:extLst>
          </p:cNvPr>
          <p:cNvCxnSpPr>
            <a:stCxn id="1026" idx="1"/>
            <a:endCxn id="4" idx="1"/>
          </p:cNvCxnSpPr>
          <p:nvPr/>
        </p:nvCxnSpPr>
        <p:spPr>
          <a:xfrm rot="10800000" flipH="1" flipV="1">
            <a:off x="9294417" y="654219"/>
            <a:ext cx="1" cy="1471027"/>
          </a:xfrm>
          <a:prstGeom prst="curvedConnector3">
            <a:avLst>
              <a:gd name="adj1" fmla="val -22860000000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EB1D8962-42AC-E194-F97C-982D8AA796E6}"/>
              </a:ext>
            </a:extLst>
          </p:cNvPr>
          <p:cNvSpPr txBox="1"/>
          <p:nvPr/>
        </p:nvSpPr>
        <p:spPr>
          <a:xfrm>
            <a:off x="514335" y="1317297"/>
            <a:ext cx="87015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🔹 </a:t>
            </a:r>
            <a:r>
              <a:rPr lang="fr-FR" b="1" dirty="0"/>
              <a:t>Label basé sur la norme ISO 26000</a:t>
            </a:r>
            <a:br>
              <a:rPr lang="fr-FR" dirty="0"/>
            </a:br>
            <a:r>
              <a:rPr lang="fr-FR" dirty="0"/>
              <a:t>🔹 </a:t>
            </a:r>
            <a:r>
              <a:rPr lang="fr-FR" b="1" dirty="0"/>
              <a:t>Plateforme </a:t>
            </a:r>
            <a:r>
              <a:rPr lang="fr-FR" b="1" dirty="0" err="1"/>
              <a:t>Okpilot</a:t>
            </a:r>
            <a:r>
              <a:rPr lang="fr-FR" dirty="0"/>
              <a:t> : check-list interactive (60 à 300 questions)</a:t>
            </a:r>
            <a:br>
              <a:rPr lang="fr-FR" dirty="0"/>
            </a:br>
            <a:r>
              <a:rPr lang="fr-FR" dirty="0"/>
              <a:t>🔹 </a:t>
            </a:r>
            <a:r>
              <a:rPr lang="fr-FR" b="1" dirty="0"/>
              <a:t>Questionnaires réduits en cas de certifications ISO 14001 / 45001</a:t>
            </a:r>
          </a:p>
          <a:p>
            <a:r>
              <a:rPr lang="fr-FR" dirty="0"/>
              <a:t>🔹 </a:t>
            </a:r>
            <a:r>
              <a:rPr lang="fr-FR" b="1" dirty="0"/>
              <a:t>Audit en présentiel obligatoire</a:t>
            </a:r>
            <a:br>
              <a:rPr lang="fr-FR" dirty="0"/>
            </a:br>
            <a:r>
              <a:rPr lang="fr-FR" dirty="0"/>
              <a:t>🔹 </a:t>
            </a:r>
            <a:r>
              <a:rPr lang="fr-FR" b="1" dirty="0"/>
              <a:t>Programme porté par l’association à but non lucratif Ecoparc</a:t>
            </a:r>
            <a:endParaRPr lang="fr-CH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dirty="0"/>
          </a:p>
          <a:p>
            <a:pPr>
              <a:buNone/>
            </a:pPr>
            <a:r>
              <a:rPr lang="fr-FR" b="1" dirty="0"/>
              <a:t>Intégration du Développement Durable dans les thématiques évaluées</a:t>
            </a:r>
          </a:p>
          <a:p>
            <a:r>
              <a:rPr lang="fr-FR" dirty="0"/>
              <a:t>📌 </a:t>
            </a:r>
            <a:r>
              <a:rPr lang="fr-FR" b="1" dirty="0"/>
              <a:t>Direction</a:t>
            </a:r>
            <a:r>
              <a:rPr lang="fr-FR" dirty="0"/>
              <a:t> : stratégie, organisation</a:t>
            </a:r>
            <a:br>
              <a:rPr lang="fr-FR" dirty="0"/>
            </a:br>
            <a:r>
              <a:rPr lang="fr-FR" dirty="0"/>
              <a:t>📌 </a:t>
            </a:r>
            <a:r>
              <a:rPr lang="fr-FR" b="1" dirty="0"/>
              <a:t>Société</a:t>
            </a:r>
            <a:r>
              <a:rPr lang="fr-FR" dirty="0"/>
              <a:t> : gouvernance, parties prenantes</a:t>
            </a:r>
            <a:br>
              <a:rPr lang="fr-FR" dirty="0"/>
            </a:br>
            <a:r>
              <a:rPr lang="fr-FR" dirty="0"/>
              <a:t>📌 </a:t>
            </a:r>
            <a:r>
              <a:rPr lang="fr-FR" b="1" dirty="0"/>
              <a:t>Processus</a:t>
            </a:r>
            <a:r>
              <a:rPr lang="fr-FR" dirty="0"/>
              <a:t> : achats, mobilité</a:t>
            </a:r>
            <a:br>
              <a:rPr lang="fr-FR" dirty="0"/>
            </a:br>
            <a:r>
              <a:rPr lang="fr-FR" dirty="0"/>
              <a:t>📌 </a:t>
            </a:r>
            <a:r>
              <a:rPr lang="fr-FR" b="1" dirty="0"/>
              <a:t>Environnement</a:t>
            </a:r>
            <a:r>
              <a:rPr lang="fr-FR" dirty="0"/>
              <a:t> : eau, biodiversité</a:t>
            </a:r>
            <a:br>
              <a:rPr lang="fr-FR" dirty="0"/>
            </a:br>
            <a:r>
              <a:rPr lang="fr-FR" dirty="0"/>
              <a:t>📌 </a:t>
            </a:r>
            <a:r>
              <a:rPr lang="fr-FR" b="1" dirty="0"/>
              <a:t>Social</a:t>
            </a:r>
            <a:r>
              <a:rPr lang="fr-FR" dirty="0"/>
              <a:t> : santé, sécurité</a:t>
            </a:r>
            <a:br>
              <a:rPr lang="fr-FR" dirty="0"/>
            </a:br>
            <a:r>
              <a:rPr lang="fr-FR" dirty="0"/>
              <a:t>📌 </a:t>
            </a:r>
            <a:r>
              <a:rPr lang="fr-FR" b="1" dirty="0"/>
              <a:t>Économie</a:t>
            </a:r>
            <a:r>
              <a:rPr lang="fr-FR" dirty="0"/>
              <a:t> : innovation, valeurs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1C72BCA-481F-3024-5DD4-8C83CC087C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8365" y="787966"/>
            <a:ext cx="7655269" cy="528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342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9BA6BD-46FD-B1B2-6450-F1BEF47BF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Pourquoi </a:t>
            </a:r>
            <a:r>
              <a:rPr lang="fr-CH" dirty="0" err="1"/>
              <a:t>EcoEntreprise</a:t>
            </a:r>
            <a:r>
              <a:rPr lang="fr-CH" dirty="0"/>
              <a:t> ?</a:t>
            </a:r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0D2DF3C-3747-D57B-E97C-2B0F86B01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7388" y="1345673"/>
            <a:ext cx="3648584" cy="319132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50456271-8068-CA7D-4554-2DCF4F814DC8}"/>
              </a:ext>
            </a:extLst>
          </p:cNvPr>
          <p:cNvSpPr txBox="1"/>
          <p:nvPr/>
        </p:nvSpPr>
        <p:spPr>
          <a:xfrm>
            <a:off x="285135" y="1187007"/>
            <a:ext cx="63319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b="1" dirty="0"/>
              <a:t>✅ Point d’entrée au Développement Durable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/>
              <a:t>Basé sur le </a:t>
            </a:r>
            <a:r>
              <a:rPr lang="fr-FR" b="1" dirty="0"/>
              <a:t>PDCA</a:t>
            </a:r>
            <a:r>
              <a:rPr lang="fr-FR" dirty="0"/>
              <a:t> (Plan-Do-Check-</a:t>
            </a:r>
            <a:r>
              <a:rPr lang="fr-FR" dirty="0" err="1"/>
              <a:t>Act</a:t>
            </a:r>
            <a:endParaRPr lang="fr-FR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/>
              <a:t>Favorise la </a:t>
            </a:r>
            <a:r>
              <a:rPr lang="fr-FR" b="1" dirty="0"/>
              <a:t>remise en question</a:t>
            </a:r>
            <a:r>
              <a:rPr lang="fr-FR" dirty="0"/>
              <a:t> de l’organisation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b="1" dirty="0"/>
              <a:t>Adapté aux PME</a:t>
            </a:r>
            <a:r>
              <a:rPr lang="fr-FR" dirty="0"/>
              <a:t>, label Suisse romand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/>
              <a:t>Requis dans certains </a:t>
            </a:r>
            <a:r>
              <a:rPr lang="fr-FR" b="1" dirty="0"/>
              <a:t>appels d’offres publics</a:t>
            </a:r>
            <a:endParaRPr lang="fr-FR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/>
              <a:t>Permet de </a:t>
            </a:r>
            <a:r>
              <a:rPr lang="fr-FR" b="1" dirty="0"/>
              <a:t>valoriser la démarche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09F1703-122F-6E37-1EA3-6DE14E8C2D76}"/>
              </a:ext>
            </a:extLst>
          </p:cNvPr>
          <p:cNvSpPr txBox="1"/>
          <p:nvPr/>
        </p:nvSpPr>
        <p:spPr>
          <a:xfrm>
            <a:off x="285135" y="3429000"/>
            <a:ext cx="633197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b="1" dirty="0"/>
              <a:t>⚠️ Limites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/>
              <a:t>Dépend de la </a:t>
            </a:r>
            <a:r>
              <a:rPr lang="fr-FR" b="1" dirty="0"/>
              <a:t>qualité de l’auditeur</a:t>
            </a:r>
            <a:endParaRPr lang="fr-FR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/>
              <a:t>Ne corrige pas l’</a:t>
            </a:r>
            <a:r>
              <a:rPr lang="fr-FR" b="1" dirty="0"/>
              <a:t>inefficacité des normes ISO</a:t>
            </a:r>
            <a:endParaRPr lang="fr-FR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b="1" dirty="0"/>
              <a:t>Coûteux en temps</a:t>
            </a:r>
            <a:endParaRPr lang="fr-FR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b="1" dirty="0"/>
              <a:t>Documentation lourde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239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FE380F-3FBE-A4F5-C663-17214C8F3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Mes expériences avec </a:t>
            </a:r>
            <a:r>
              <a:rPr lang="fr-CH" dirty="0" err="1"/>
              <a:t>EcoEntreprise</a:t>
            </a:r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99D12C8-A274-2B7C-143D-BBB82DFDF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7618" y="1067733"/>
            <a:ext cx="1745226" cy="904094"/>
          </a:xfrm>
          <a:prstGeom prst="rect">
            <a:avLst/>
          </a:prstGeom>
        </p:spPr>
      </p:pic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1957A7DB-9405-2E21-77D0-E0E0EB0686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032199"/>
              </p:ext>
            </p:extLst>
          </p:nvPr>
        </p:nvGraphicFramePr>
        <p:xfrm>
          <a:off x="581025" y="2022562"/>
          <a:ext cx="11029950" cy="3383280"/>
        </p:xfrm>
        <a:graphic>
          <a:graphicData uri="http://schemas.openxmlformats.org/drawingml/2006/table">
            <a:tbl>
              <a:tblPr>
                <a:tableStyleId>{85BE263C-DBD7-4A20-BB59-AAB30ACAA65A}</a:tableStyleId>
              </a:tblPr>
              <a:tblGrid>
                <a:gridCol w="2409824">
                  <a:extLst>
                    <a:ext uri="{9D8B030D-6E8A-4147-A177-3AD203B41FA5}">
                      <a16:colId xmlns:a16="http://schemas.microsoft.com/office/drawing/2014/main" val="3859596736"/>
                    </a:ext>
                  </a:extLst>
                </a:gridCol>
                <a:gridCol w="3633133">
                  <a:extLst>
                    <a:ext uri="{9D8B030D-6E8A-4147-A177-3AD203B41FA5}">
                      <a16:colId xmlns:a16="http://schemas.microsoft.com/office/drawing/2014/main" val="2516294187"/>
                    </a:ext>
                  </a:extLst>
                </a:gridCol>
                <a:gridCol w="4986993">
                  <a:extLst>
                    <a:ext uri="{9D8B030D-6E8A-4147-A177-3AD203B41FA5}">
                      <a16:colId xmlns:a16="http://schemas.microsoft.com/office/drawing/2014/main" val="40232072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🏢 </a:t>
                      </a:r>
                      <a:r>
                        <a:rPr lang="fr-FR" b="1" dirty="0"/>
                        <a:t>SPIE ICS </a:t>
                      </a:r>
                      <a:r>
                        <a:rPr lang="fr-FR" b="1" dirty="0" err="1"/>
                        <a:t>Switzerland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🖥️ </a:t>
                      </a:r>
                      <a:r>
                        <a:rPr lang="fr-FR" b="1" dirty="0" err="1"/>
                        <a:t>DatArt</a:t>
                      </a:r>
                      <a:endParaRPr lang="fr-FR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701599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Certification </a:t>
                      </a:r>
                      <a:r>
                        <a:rPr lang="en-US" b="1" dirty="0" err="1"/>
                        <a:t>visée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🌟 </a:t>
                      </a:r>
                      <a:r>
                        <a:rPr lang="en-US" b="1"/>
                        <a:t>Excellence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✅ </a:t>
                      </a:r>
                      <a:r>
                        <a:rPr lang="en-US" b="1"/>
                        <a:t>Basique</a:t>
                      </a:r>
                      <a:endParaRPr lang="en-US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494755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Situation de départ</a:t>
                      </a:r>
                      <a:endParaRPr lang="en-US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Plateforme </a:t>
                      </a:r>
                      <a:r>
                        <a:rPr lang="fr-FR" dirty="0" err="1"/>
                        <a:t>OKpilot</a:t>
                      </a:r>
                      <a:r>
                        <a:rPr lang="fr-FR" dirty="0"/>
                        <a:t> + ISO 14001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Aucune structure → mise en place complète (</a:t>
                      </a:r>
                      <a:r>
                        <a:rPr lang="fr-FR" dirty="0" err="1"/>
                        <a:t>Okpilot</a:t>
                      </a:r>
                      <a:r>
                        <a:rPr lang="fr-FR" dirty="0"/>
                        <a:t>, auditeur)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02188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Mon rôle</a:t>
                      </a:r>
                      <a:endParaRPr lang="en-US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Pilotage et </a:t>
                      </a:r>
                      <a:r>
                        <a:rPr lang="en-US" dirty="0" err="1"/>
                        <a:t>optimisation</a:t>
                      </a:r>
                      <a:r>
                        <a:rPr lang="en-US" dirty="0"/>
                        <a:t> de </a:t>
                      </a:r>
                      <a:r>
                        <a:rPr lang="en-US" dirty="0" err="1"/>
                        <a:t>l’audit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Mise en œuvre globale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65532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Actions </a:t>
                      </a:r>
                      <a:r>
                        <a:rPr lang="en-US" b="1" dirty="0" err="1"/>
                        <a:t>réalisées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• Reprise modèle précédent</a:t>
                      </a:r>
                      <a:br>
                        <a:rPr lang="fr-FR" dirty="0"/>
                      </a:br>
                      <a:r>
                        <a:rPr lang="fr-FR" dirty="0"/>
                        <a:t>• Optimisation via </a:t>
                      </a:r>
                      <a:r>
                        <a:rPr lang="fr-FR" dirty="0" err="1"/>
                        <a:t>OKpilot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• Contact Globalité &amp; auditeurs</a:t>
                      </a:r>
                      <a:br>
                        <a:rPr lang="fr-FR" dirty="0"/>
                      </a:br>
                      <a:r>
                        <a:rPr lang="fr-FR" dirty="0"/>
                        <a:t>• Création docs &amp; processus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82915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 err="1"/>
                        <a:t>Approche</a:t>
                      </a:r>
                      <a:r>
                        <a:rPr lang="en-US" b="1" dirty="0"/>
                        <a:t> de </a:t>
                      </a:r>
                      <a:r>
                        <a:rPr lang="en-US" b="1" dirty="0" err="1"/>
                        <a:t>réponse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Réponses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détaillées</a:t>
                      </a:r>
                      <a:r>
                        <a:rPr lang="en-US" dirty="0"/>
                        <a:t> &amp; </a:t>
                      </a:r>
                      <a:r>
                        <a:rPr lang="en-US" dirty="0" err="1"/>
                        <a:t>ciblées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Réponses détaillées avec création de docs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367237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CH" b="1" dirty="0"/>
                        <a:t>Spécificité</a:t>
                      </a:r>
                      <a:endParaRPr lang="en-US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Travail d’optimisation dans une grande structure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Création</a:t>
                      </a:r>
                      <a:r>
                        <a:rPr lang="en-US" dirty="0"/>
                        <a:t> de A à Z dans </a:t>
                      </a:r>
                      <a:r>
                        <a:rPr lang="en-US" dirty="0" err="1"/>
                        <a:t>une</a:t>
                      </a:r>
                      <a:r>
                        <a:rPr lang="en-US" dirty="0"/>
                        <a:t> PME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6565243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B8D6A047-0E8E-4E96-BF41-4851A15E3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208" y="954310"/>
            <a:ext cx="1880419" cy="81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416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CF787F-3130-36DA-E4A9-47DCEFB88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Contact</a:t>
            </a:r>
            <a:endParaRPr lang="en-US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D485129-119E-2C4E-6BD7-9ACF3C63FDE7}"/>
              </a:ext>
            </a:extLst>
          </p:cNvPr>
          <p:cNvSpPr txBox="1"/>
          <p:nvPr/>
        </p:nvSpPr>
        <p:spPr>
          <a:xfrm>
            <a:off x="875071" y="973394"/>
            <a:ext cx="1025504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1" dirty="0"/>
              <a:t>🔗 Liens </a:t>
            </a:r>
            <a:r>
              <a:rPr lang="en-US" sz="2000" b="1" dirty="0" err="1"/>
              <a:t>utiles</a:t>
            </a:r>
            <a:endParaRPr lang="en-US" sz="2000" b="1" dirty="0"/>
          </a:p>
          <a:p>
            <a:pPr>
              <a:buNone/>
            </a:pPr>
            <a:endParaRPr lang="en-US" sz="2000" b="1" dirty="0"/>
          </a:p>
          <a:p>
            <a:pPr>
              <a:buNone/>
            </a:pPr>
            <a:r>
              <a:rPr lang="en-US" b="1" dirty="0" err="1"/>
              <a:t>DatArt</a:t>
            </a:r>
            <a:r>
              <a:rPr lang="en-US" b="1" dirty="0"/>
              <a:t> SA</a:t>
            </a:r>
            <a:br>
              <a:rPr lang="en-US" dirty="0"/>
            </a:br>
            <a:r>
              <a:rPr lang="en-US" dirty="0"/>
              <a:t>🌐 </a:t>
            </a:r>
            <a:r>
              <a:rPr lang="en-US" dirty="0">
                <a:hlinkClick r:id="rId2"/>
              </a:rPr>
              <a:t>Site web</a:t>
            </a:r>
            <a:r>
              <a:rPr lang="en-US" dirty="0"/>
              <a:t> | </a:t>
            </a:r>
            <a:r>
              <a:rPr lang="en-US" dirty="0">
                <a:hlinkClick r:id="rId3"/>
              </a:rPr>
              <a:t>LinkedIn</a:t>
            </a:r>
            <a:br>
              <a:rPr lang="en-US" dirty="0"/>
            </a:br>
            <a:r>
              <a:rPr lang="en-US" dirty="0"/>
              <a:t>✉️ </a:t>
            </a:r>
            <a:r>
              <a:rPr lang="en-US" dirty="0">
                <a:hlinkClick r:id="rId4"/>
              </a:rPr>
              <a:t>info@datart.ch</a:t>
            </a:r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b="1" dirty="0"/>
              <a:t>Arnaud Marendaz</a:t>
            </a:r>
            <a:br>
              <a:rPr lang="en-US" dirty="0"/>
            </a:br>
            <a:r>
              <a:rPr lang="en-US" dirty="0"/>
              <a:t>🌐 </a:t>
            </a:r>
            <a:r>
              <a:rPr lang="en-US" dirty="0">
                <a:hlinkClick r:id="rId5"/>
              </a:rPr>
              <a:t>LinkedIn</a:t>
            </a:r>
            <a:br>
              <a:rPr lang="en-US" dirty="0"/>
            </a:br>
            <a:r>
              <a:rPr lang="en-US" dirty="0"/>
              <a:t>✉️ </a:t>
            </a:r>
            <a:r>
              <a:rPr lang="en-US" dirty="0">
                <a:hlinkClick r:id="rId6"/>
              </a:rPr>
              <a:t>arnaud.marendaz@datart.ch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SPIE CH SA</a:t>
            </a:r>
          </a:p>
          <a:p>
            <a:r>
              <a:rPr lang="en-US" dirty="0"/>
              <a:t>🌐 </a:t>
            </a:r>
            <a:r>
              <a:rPr lang="en-US" dirty="0">
                <a:hlinkClick r:id="rId7"/>
              </a:rPr>
              <a:t>Site web</a:t>
            </a:r>
            <a:r>
              <a:rPr lang="en-US" dirty="0"/>
              <a:t> | </a:t>
            </a:r>
            <a:r>
              <a:rPr lang="en-US" dirty="0">
                <a:hlinkClick r:id="rId8"/>
              </a:rPr>
              <a:t>LinkedIn</a:t>
            </a:r>
            <a:endParaRPr lang="en-US" dirty="0"/>
          </a:p>
          <a:p>
            <a:r>
              <a:rPr lang="en-US" dirty="0"/>
              <a:t> ✉️ </a:t>
            </a:r>
            <a:r>
              <a:rPr lang="en-US" dirty="0">
                <a:hlinkClick r:id="rId9"/>
              </a:rPr>
              <a:t>eleonore.geny@spie.ch</a:t>
            </a:r>
            <a:r>
              <a:rPr lang="en-US" dirty="0"/>
              <a:t> | </a:t>
            </a:r>
            <a:r>
              <a:rPr lang="en-US" dirty="0">
                <a:hlinkClick r:id="rId10"/>
              </a:rPr>
              <a:t>sebastien.cruchet@spie.ch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3502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0EBF8FC-95E9-9543-369D-3C96D21BE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7141AA-C310-7CC5-58F3-D88D7FB80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Annnexe</a:t>
            </a:r>
            <a:r>
              <a:rPr lang="fr-CH" dirty="0"/>
              <a:t> - </a:t>
            </a:r>
            <a:r>
              <a:rPr lang="fr-CH" dirty="0" err="1"/>
              <a:t>EcoEntreprise</a:t>
            </a:r>
            <a:r>
              <a:rPr lang="fr-CH" dirty="0"/>
              <a:t>, c’est quoi ?</a:t>
            </a:r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92AA423-7935-0178-B6E1-3EA09087D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4419" y="1553445"/>
            <a:ext cx="1842473" cy="114360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B44A14B-838D-9788-342C-F80DAB58E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4419" y="3032646"/>
            <a:ext cx="1842473" cy="129655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2ABBA43-F309-9C48-1C35-4F3A104130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4418" y="4664798"/>
            <a:ext cx="1842474" cy="1261071"/>
          </a:xfrm>
          <a:prstGeom prst="rect">
            <a:avLst/>
          </a:prstGeom>
        </p:spPr>
      </p:pic>
      <p:cxnSp>
        <p:nvCxnSpPr>
          <p:cNvPr id="10" name="Connecteur : en arc 9">
            <a:extLst>
              <a:ext uri="{FF2B5EF4-FFF2-40B4-BE49-F238E27FC236}">
                <a16:creationId xmlns:a16="http://schemas.microsoft.com/office/drawing/2014/main" id="{472D3FDC-BFA1-6266-C155-FD79EE684DAF}"/>
              </a:ext>
            </a:extLst>
          </p:cNvPr>
          <p:cNvCxnSpPr>
            <a:stCxn id="4" idx="1"/>
            <a:endCxn id="6" idx="1"/>
          </p:cNvCxnSpPr>
          <p:nvPr/>
        </p:nvCxnSpPr>
        <p:spPr>
          <a:xfrm rot="10800000" flipV="1">
            <a:off x="9294419" y="2125246"/>
            <a:ext cx="12700" cy="1555677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Connecteur : en arc 12">
            <a:extLst>
              <a:ext uri="{FF2B5EF4-FFF2-40B4-BE49-F238E27FC236}">
                <a16:creationId xmlns:a16="http://schemas.microsoft.com/office/drawing/2014/main" id="{07A605CD-F9F3-8E48-6A55-88B09186D593}"/>
              </a:ext>
            </a:extLst>
          </p:cNvPr>
          <p:cNvCxnSpPr>
            <a:stCxn id="6" idx="1"/>
            <a:endCxn id="8" idx="1"/>
          </p:cNvCxnSpPr>
          <p:nvPr/>
        </p:nvCxnSpPr>
        <p:spPr>
          <a:xfrm rot="10800000" flipV="1">
            <a:off x="9294419" y="3680924"/>
            <a:ext cx="1" cy="1614410"/>
          </a:xfrm>
          <a:prstGeom prst="curvedConnector3">
            <a:avLst>
              <a:gd name="adj1" fmla="val 22860100000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Ferrari Architectes | Auto-déclaration EcoEntreprise | Bureau d ...">
            <a:extLst>
              <a:ext uri="{FF2B5EF4-FFF2-40B4-BE49-F238E27FC236}">
                <a16:creationId xmlns:a16="http://schemas.microsoft.com/office/drawing/2014/main" id="{BE282612-E462-AFC8-D177-655B250193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5" t="17581" r="17554" b="14915"/>
          <a:stretch/>
        </p:blipFill>
        <p:spPr bwMode="auto">
          <a:xfrm>
            <a:off x="9294418" y="106140"/>
            <a:ext cx="1842473" cy="109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necteur : en arc 14">
            <a:extLst>
              <a:ext uri="{FF2B5EF4-FFF2-40B4-BE49-F238E27FC236}">
                <a16:creationId xmlns:a16="http://schemas.microsoft.com/office/drawing/2014/main" id="{7CE3CB10-633D-3C68-48A2-67958CBD8653}"/>
              </a:ext>
            </a:extLst>
          </p:cNvPr>
          <p:cNvCxnSpPr>
            <a:stCxn id="1026" idx="1"/>
            <a:endCxn id="4" idx="1"/>
          </p:cNvCxnSpPr>
          <p:nvPr/>
        </p:nvCxnSpPr>
        <p:spPr>
          <a:xfrm rot="10800000" flipH="1" flipV="1">
            <a:off x="9294417" y="654219"/>
            <a:ext cx="1" cy="1471027"/>
          </a:xfrm>
          <a:prstGeom prst="curvedConnector3">
            <a:avLst>
              <a:gd name="adj1" fmla="val -22860000000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05375743-2479-051C-6612-47FA999E700B}"/>
              </a:ext>
            </a:extLst>
          </p:cNvPr>
          <p:cNvSpPr txBox="1"/>
          <p:nvPr/>
        </p:nvSpPr>
        <p:spPr>
          <a:xfrm>
            <a:off x="514335" y="1317297"/>
            <a:ext cx="87015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🔹 </a:t>
            </a:r>
            <a:r>
              <a:rPr lang="fr-FR" b="1" dirty="0"/>
              <a:t>Label basé sur la norme ISO 26000</a:t>
            </a:r>
            <a:br>
              <a:rPr lang="fr-FR" dirty="0"/>
            </a:br>
            <a:r>
              <a:rPr lang="fr-FR" dirty="0"/>
              <a:t>🔹 </a:t>
            </a:r>
            <a:r>
              <a:rPr lang="fr-FR" b="1" dirty="0"/>
              <a:t>Plateforme </a:t>
            </a:r>
            <a:r>
              <a:rPr lang="fr-FR" b="1" dirty="0" err="1"/>
              <a:t>Okpilot</a:t>
            </a:r>
            <a:r>
              <a:rPr lang="fr-FR" dirty="0"/>
              <a:t> : check-list interactive (60 à 300 questions)</a:t>
            </a:r>
            <a:br>
              <a:rPr lang="fr-FR" dirty="0"/>
            </a:br>
            <a:r>
              <a:rPr lang="fr-FR" dirty="0"/>
              <a:t>🔹 </a:t>
            </a:r>
            <a:r>
              <a:rPr lang="fr-FR" b="1" dirty="0"/>
              <a:t>Questionnaires réduits en cas de certifications ISO 14001 / 45001</a:t>
            </a:r>
          </a:p>
          <a:p>
            <a:r>
              <a:rPr lang="fr-FR" dirty="0"/>
              <a:t>🔹 </a:t>
            </a:r>
            <a:r>
              <a:rPr lang="fr-FR" b="1" dirty="0"/>
              <a:t>Audit en présentiel obligatoire</a:t>
            </a:r>
            <a:br>
              <a:rPr lang="fr-FR" dirty="0"/>
            </a:br>
            <a:r>
              <a:rPr lang="fr-FR" dirty="0"/>
              <a:t>🔹 </a:t>
            </a:r>
            <a:r>
              <a:rPr lang="fr-FR" b="1" dirty="0"/>
              <a:t>Programme porté par l’association à but non lucratif Ecoparc</a:t>
            </a:r>
            <a:endParaRPr lang="fr-CH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dirty="0"/>
          </a:p>
          <a:p>
            <a:pPr>
              <a:buNone/>
            </a:pPr>
            <a:r>
              <a:rPr lang="fr-FR" b="1" dirty="0"/>
              <a:t>Intégration du Développement Durable dans les thématiques évaluées</a:t>
            </a:r>
          </a:p>
          <a:p>
            <a:r>
              <a:rPr lang="fr-FR" dirty="0"/>
              <a:t>📌 </a:t>
            </a:r>
            <a:r>
              <a:rPr lang="fr-FR" b="1" dirty="0"/>
              <a:t>Direction</a:t>
            </a:r>
            <a:r>
              <a:rPr lang="fr-FR" dirty="0"/>
              <a:t> : stratégie, organisation</a:t>
            </a:r>
            <a:br>
              <a:rPr lang="fr-FR" dirty="0"/>
            </a:br>
            <a:r>
              <a:rPr lang="fr-FR" dirty="0"/>
              <a:t>📌 </a:t>
            </a:r>
            <a:r>
              <a:rPr lang="fr-FR" b="1" dirty="0"/>
              <a:t>Société</a:t>
            </a:r>
            <a:r>
              <a:rPr lang="fr-FR" dirty="0"/>
              <a:t> : gouvernance, parties prenantes</a:t>
            </a:r>
            <a:br>
              <a:rPr lang="fr-FR" dirty="0"/>
            </a:br>
            <a:r>
              <a:rPr lang="fr-FR" dirty="0"/>
              <a:t>📌 </a:t>
            </a:r>
            <a:r>
              <a:rPr lang="fr-FR" b="1" dirty="0"/>
              <a:t>Processus</a:t>
            </a:r>
            <a:r>
              <a:rPr lang="fr-FR" dirty="0"/>
              <a:t> : achats, mobilité</a:t>
            </a:r>
            <a:br>
              <a:rPr lang="fr-FR" dirty="0"/>
            </a:br>
            <a:r>
              <a:rPr lang="fr-FR" dirty="0"/>
              <a:t>📌 </a:t>
            </a:r>
            <a:r>
              <a:rPr lang="fr-FR" b="1" dirty="0"/>
              <a:t>Environnement</a:t>
            </a:r>
            <a:r>
              <a:rPr lang="fr-FR" dirty="0"/>
              <a:t> : eau, biodiversité</a:t>
            </a:r>
            <a:br>
              <a:rPr lang="fr-FR" dirty="0"/>
            </a:br>
            <a:r>
              <a:rPr lang="fr-FR" dirty="0"/>
              <a:t>📌 </a:t>
            </a:r>
            <a:r>
              <a:rPr lang="fr-FR" b="1" dirty="0"/>
              <a:t>Social</a:t>
            </a:r>
            <a:r>
              <a:rPr lang="fr-FR" dirty="0"/>
              <a:t> : santé, sécurité</a:t>
            </a:r>
            <a:br>
              <a:rPr lang="fr-FR" dirty="0"/>
            </a:br>
            <a:r>
              <a:rPr lang="fr-FR" dirty="0"/>
              <a:t>📌 </a:t>
            </a:r>
            <a:r>
              <a:rPr lang="fr-FR" b="1" dirty="0"/>
              <a:t>Économie</a:t>
            </a:r>
            <a:r>
              <a:rPr lang="fr-FR" dirty="0"/>
              <a:t> : innovation, valeurs</a:t>
            </a:r>
          </a:p>
        </p:txBody>
      </p:sp>
    </p:spTree>
    <p:extLst>
      <p:ext uri="{BB962C8B-B14F-4D97-AF65-F5344CB8AC3E}">
        <p14:creationId xmlns:p14="http://schemas.microsoft.com/office/powerpoint/2010/main" val="3542319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theme/theme1.xml><?xml version="1.0" encoding="utf-8"?>
<a:theme xmlns:a="http://schemas.openxmlformats.org/drawingml/2006/main" name="SHOWEET-CORP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74F4BEDAEDA542925F18E7FA155FDA" ma:contentTypeVersion="18" ma:contentTypeDescription="Crée un document." ma:contentTypeScope="" ma:versionID="8818b29f71dd15f927cba1529d265680">
  <xsd:schema xmlns:xsd="http://www.w3.org/2001/XMLSchema" xmlns:xs="http://www.w3.org/2001/XMLSchema" xmlns:p="http://schemas.microsoft.com/office/2006/metadata/properties" xmlns:ns2="2676734c-eb6e-4d35-b602-492b0f8901f0" xmlns:ns3="514186bc-cdb3-47f7-8fbb-49d5ac009cfa" targetNamespace="http://schemas.microsoft.com/office/2006/metadata/properties" ma:root="true" ma:fieldsID="4b99713ac0a10e4eb05d3072dd01ba2b" ns2:_="" ns3:_="">
    <xsd:import namespace="2676734c-eb6e-4d35-b602-492b0f8901f0"/>
    <xsd:import namespace="514186bc-cdb3-47f7-8fbb-49d5ac009c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Remarque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76734c-eb6e-4d35-b602-492b0f8901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Remarques" ma:index="18" nillable="true" ma:displayName="Remarques" ma:format="Dropdown" ma:internalName="Remarques">
      <xsd:simpleType>
        <xsd:restriction base="dms:Text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Balises d’images" ma:readOnly="false" ma:fieldId="{5cf76f15-5ced-4ddc-b409-7134ff3c332f}" ma:taxonomyMulti="true" ma:sspId="42ad702e-daf4-422a-bdbc-b65c68b0cc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4186bc-cdb3-47f7-8fbb-49d5ac009cf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eda6615e-6941-4874-8740-a9b051f7a070}" ma:internalName="TaxCatchAll" ma:showField="CatchAllData" ma:web="514186bc-cdb3-47f7-8fbb-49d5ac009c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14186bc-cdb3-47f7-8fbb-49d5ac009cfa" xsi:nil="true"/>
    <Remarques xmlns="2676734c-eb6e-4d35-b602-492b0f8901f0" xsi:nil="true"/>
    <lcf76f155ced4ddcb4097134ff3c332f xmlns="2676734c-eb6e-4d35-b602-492b0f8901f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202186-72A9-489C-9338-E502D299BD46}">
  <ds:schemaRefs>
    <ds:schemaRef ds:uri="2676734c-eb6e-4d35-b602-492b0f8901f0"/>
    <ds:schemaRef ds:uri="514186bc-cdb3-47f7-8fbb-49d5ac009cf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682221B-3AF3-4E17-85B6-551F9563E3B5}">
  <ds:schemaRefs>
    <ds:schemaRef ds:uri="http://purl.org/dc/elements/1.1/"/>
    <ds:schemaRef ds:uri="http://schemas.microsoft.com/office/infopath/2007/PartnerControls"/>
    <ds:schemaRef ds:uri="http://purl.org/dc/dcmitype/"/>
    <ds:schemaRef ds:uri="514186bc-cdb3-47f7-8fbb-49d5ac009cfa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2676734c-eb6e-4d35-b602-492b0f8901f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3434E46-1634-4F60-8DFE-D7BC9B0045F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35ef509-d8f7-4a39-999f-d875cd8d5571}" enabled="1" method="Standard" siteId="{98520c14-ce2e-4345-b95c-f13e6b1869e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504</Words>
  <Application>Microsoft Office PowerPoint</Application>
  <PresentationFormat>Grand écran</PresentationFormat>
  <Paragraphs>68</Paragraphs>
  <Slides>7</Slides>
  <Notes>1</Notes>
  <HiddenSlides>1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72 Light</vt:lpstr>
      <vt:lpstr>Arial</vt:lpstr>
      <vt:lpstr>Arial Black</vt:lpstr>
      <vt:lpstr>Calibri</vt:lpstr>
      <vt:lpstr>Corbel</vt:lpstr>
      <vt:lpstr>SHOWEET-CORPO</vt:lpstr>
      <vt:lpstr>Certification EcoEntreprise</vt:lpstr>
      <vt:lpstr>Votre Interlocteur</vt:lpstr>
      <vt:lpstr>EcoEntreprise, c’est quoi ?</vt:lpstr>
      <vt:lpstr>Pourquoi EcoEntreprise ?</vt:lpstr>
      <vt:lpstr>Mes expériences avec EcoEntreprise</vt:lpstr>
      <vt:lpstr>Contact</vt:lpstr>
      <vt:lpstr>Annnexe - EcoEntreprise, c’est quoi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 NOTRE ENTREPRISE</dc:title>
  <dc:creator>Agence Habefast</dc:creator>
  <cp:lastModifiedBy>Arnaud Marendaz</cp:lastModifiedBy>
  <cp:revision>14</cp:revision>
  <dcterms:created xsi:type="dcterms:W3CDTF">2022-04-26T11:47:01Z</dcterms:created>
  <dcterms:modified xsi:type="dcterms:W3CDTF">2025-04-24T07:37:17Z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0x0101007674F4BEDAEDA542925F18E7FA155FDA</vt:lpwstr>
  </property>
  <property fmtid="{D5CDD505-2E9C-101B-9397-08002B2CF9AE}" pid="3" name="MediaServiceImageTags">
    <vt:lpwstr/>
  </property>
</Properties>
</file>