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13" r:id="rId2"/>
    <p:sldId id="371" r:id="rId3"/>
    <p:sldId id="372" r:id="rId4"/>
    <p:sldId id="373" r:id="rId5"/>
    <p:sldId id="374" r:id="rId6"/>
    <p:sldId id="363" r:id="rId7"/>
    <p:sldId id="376" r:id="rId8"/>
    <p:sldId id="377" r:id="rId9"/>
    <p:sldId id="370" r:id="rId10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é Antoine" initials="MA" lastIdx="13" clrIdx="0">
    <p:extLst>
      <p:ext uri="{19B8F6BF-5375-455C-9EA6-DF929625EA0E}">
        <p15:presenceInfo xmlns:p15="http://schemas.microsoft.com/office/powerpoint/2012/main" userId="S::antoine.marce@sig-ge.ch::09434452-fe6d-4d67-aa2d-8d197ef227b5" providerId="AD"/>
      </p:ext>
    </p:extLst>
  </p:cmAuthor>
  <p:cmAuthor id="2" name="Savary Marie (DT)" initials="SM(" lastIdx="12" clrIdx="1">
    <p:extLst>
      <p:ext uri="{19B8F6BF-5375-455C-9EA6-DF929625EA0E}">
        <p15:presenceInfo xmlns:p15="http://schemas.microsoft.com/office/powerpoint/2012/main" userId="S-1-5-21-2136765190-1946908106-23540016-1551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464"/>
    <a:srgbClr val="8E877B"/>
    <a:srgbClr val="53BDBD"/>
    <a:srgbClr val="E40041"/>
    <a:srgbClr val="5358A4"/>
    <a:srgbClr val="009EE3"/>
    <a:srgbClr val="F4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96" autoAdjust="0"/>
    <p:restoredTop sz="87958" autoAdjust="0"/>
  </p:normalViewPr>
  <p:slideViewPr>
    <p:cSldViewPr snapToGrid="0" snapToObjects="1">
      <p:cViewPr varScale="1">
        <p:scale>
          <a:sx n="60" d="100"/>
          <a:sy n="60" d="100"/>
        </p:scale>
        <p:origin x="10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254" d="100"/>
          <a:sy n="254" d="100"/>
        </p:scale>
        <p:origin x="2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B4EE5F6-FA7A-3D46-92FB-D6E96ECE79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6CD0D4-832A-5642-9A04-79D7548AC7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CCB64D6-289F-7242-AE2F-7D6106304B8B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00425C-A0C3-A745-B697-06667BABD9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89C0EB-2E4E-7445-9608-367B67146B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B3B262F-9BFF-4D45-BEE1-0CBA2EBB5D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03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4683E39-4905-DE40-89F6-BCDA5EE529DC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E59C6E1-8B95-044C-94BB-032098CF03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41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9C6E1-8B95-044C-94BB-032098CF03E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15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9C6E1-8B95-044C-94BB-032098CF03E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09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TitreDocumen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4C9F8-AD8E-DB4A-B812-8A9340E1A539}" type="datetimeFigureOut">
              <a:rPr lang="fr-FR" smtClean="0"/>
              <a:pPr/>
              <a:t>07/03/2024</a:t>
            </a:fld>
            <a:r>
              <a:rPr lang="fr-FR" dirty="0"/>
              <a:t> – page </a:t>
            </a:r>
            <a:fld id="{09B5F0DE-FE71-7343-8AB5-1BBDD97E9E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B1F50124-D9D4-6841-9902-9FE22608B4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26324" y="3045093"/>
            <a:ext cx="648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318F6D8-872E-BF4A-B30E-EE46ABAA20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6325" y="1340787"/>
            <a:ext cx="7106488" cy="1152000"/>
          </a:xfrm>
        </p:spPr>
        <p:txBody>
          <a:bodyPr anchor="t" anchorCtr="0">
            <a:noAutofit/>
          </a:bodyPr>
          <a:lstStyle>
            <a:lvl1pPr algn="l">
              <a:defRPr sz="3800"/>
            </a:lvl1pPr>
          </a:lstStyle>
          <a:p>
            <a:r>
              <a:rPr lang="fr-FR" dirty="0"/>
              <a:t>TITRE </a:t>
            </a:r>
            <a:r>
              <a:rPr lang="fr-FR"/>
              <a:t>DU DOCUMENT et sur 2 lignes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F3B5D66-0F38-A145-BF53-048A68BD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6325" y="2503948"/>
            <a:ext cx="7106488" cy="4122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DU DOCUMENT</a:t>
            </a:r>
            <a:endParaRPr lang="en-US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BE5D5C9D-DDE1-4FFB-85AB-183FD45F3B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442" y="179462"/>
            <a:ext cx="1188000" cy="11880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1DFE6A2E-5279-49E6-A7DE-C6607D0AD1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245" y="5944647"/>
            <a:ext cx="876705" cy="69811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135392D-B2EE-438C-A7AC-7EF653BF6C76}"/>
              </a:ext>
            </a:extLst>
          </p:cNvPr>
          <p:cNvSpPr txBox="1"/>
          <p:nvPr userDrawn="1"/>
        </p:nvSpPr>
        <p:spPr>
          <a:xfrm>
            <a:off x="6643529" y="5944694"/>
            <a:ext cx="2245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CH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République et canton de Genève</a:t>
            </a: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du territoire</a:t>
            </a:r>
            <a:endParaRPr lang="fr-CH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774213B-91C6-4832-BF21-2736DF2F0B41}"/>
              </a:ext>
            </a:extLst>
          </p:cNvPr>
          <p:cNvCxnSpPr/>
          <p:nvPr userDrawn="1"/>
        </p:nvCxnSpPr>
        <p:spPr>
          <a:xfrm>
            <a:off x="0" y="6821593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8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Pour_Pic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E9EA53-A58C-5B41-8B55-E6AE8280F8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4C9F8-AD8E-DB4A-B812-8A9340E1A539}" type="datetimeFigureOut">
              <a:rPr lang="fr-FR" smtClean="0"/>
              <a:pPr/>
              <a:t>07/03/2024</a:t>
            </a:fld>
            <a:r>
              <a:rPr lang="fr-FR" dirty="0"/>
              <a:t> – page </a:t>
            </a:r>
            <a:fld id="{09B5F0DE-FE71-7343-8AB5-1BBDD97E9E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EDD39383-4373-DF48-AA45-92E02FB4D1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69588" y="1217613"/>
            <a:ext cx="2790609" cy="2116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4" name="Espace réservé pour une image  7">
            <a:extLst>
              <a:ext uri="{FF2B5EF4-FFF2-40B4-BE49-F238E27FC236}">
                <a16:creationId xmlns:a16="http://schemas.microsoft.com/office/drawing/2014/main" id="{58664704-EACB-C54D-92B2-96C73D1AF1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82628" y="1217613"/>
            <a:ext cx="2790609" cy="2116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0D6DC58-D691-4623-A044-DB00FC94156B}"/>
              </a:ext>
            </a:extLst>
          </p:cNvPr>
          <p:cNvCxnSpPr/>
          <p:nvPr userDrawn="1"/>
        </p:nvCxnSpPr>
        <p:spPr>
          <a:xfrm>
            <a:off x="0" y="6821593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40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Vide_Avec_Poi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E9EA53-A58C-5B41-8B55-E6AE8280F8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4C9F8-AD8E-DB4A-B812-8A9340E1A539}" type="datetimeFigureOut">
              <a:rPr lang="fr-FR" smtClean="0"/>
              <a:pPr/>
              <a:t>07/03/2024</a:t>
            </a:fld>
            <a:r>
              <a:rPr lang="fr-FR" dirty="0"/>
              <a:t> – page </a:t>
            </a:r>
            <a:fld id="{09B5F0DE-FE71-7343-8AB5-1BBDD97E9EC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6A07FA4-A955-6D4A-B93F-E11682B3D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744" y="2212955"/>
            <a:ext cx="559831" cy="559831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5D880EC-6695-4F8D-80B4-1348E3AD25E1}"/>
              </a:ext>
            </a:extLst>
          </p:cNvPr>
          <p:cNvCxnSpPr/>
          <p:nvPr userDrawn="1"/>
        </p:nvCxnSpPr>
        <p:spPr>
          <a:xfrm>
            <a:off x="0" y="6821593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95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710F18-22BF-C344-B0E4-B22B000338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324" y="196758"/>
            <a:ext cx="659769" cy="65976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060ABA-1B1A-CA49-98F8-054E5AFD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2023" y="6364664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8A44C9F8-AD8E-DB4A-B812-8A9340E1A539}" type="datetimeFigureOut">
              <a:rPr lang="fr-FR" smtClean="0"/>
              <a:pPr/>
              <a:t>07/03/2024</a:t>
            </a:fld>
            <a:r>
              <a:rPr lang="fr-FR" dirty="0"/>
              <a:t> – page </a:t>
            </a:r>
            <a:fld id="{09B5F0DE-FE71-7343-8AB5-1BBDD97E9EC0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33CDC95-50AB-40D7-8A4C-197EA087FCD9}"/>
              </a:ext>
            </a:extLst>
          </p:cNvPr>
          <p:cNvCxnSpPr/>
          <p:nvPr userDrawn="1"/>
        </p:nvCxnSpPr>
        <p:spPr>
          <a:xfrm>
            <a:off x="0" y="6821593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848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7668" y="2677647"/>
            <a:ext cx="5068664" cy="4140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MERCI DE VOTRE ATTENTION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4C9F8-AD8E-DB4A-B812-8A9340E1A539}" type="datetimeFigureOut">
              <a:rPr lang="fr-FR" smtClean="0"/>
              <a:pPr/>
              <a:t>07/03/2024</a:t>
            </a:fld>
            <a:r>
              <a:rPr lang="fr-FR" dirty="0"/>
              <a:t> – page </a:t>
            </a:r>
            <a:fld id="{09B5F0DE-FE71-7343-8AB5-1BBDD97E9EC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8321CD04-21C5-405A-9A6E-CE5A55839B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245" y="5987179"/>
            <a:ext cx="876705" cy="69811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D44704-4982-4835-8621-1F5DBD73A33F}"/>
              </a:ext>
            </a:extLst>
          </p:cNvPr>
          <p:cNvSpPr txBox="1"/>
          <p:nvPr userDrawn="1"/>
        </p:nvSpPr>
        <p:spPr>
          <a:xfrm>
            <a:off x="6621380" y="6012334"/>
            <a:ext cx="2245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CH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000" b="1" dirty="0">
                <a:latin typeface="Arial" panose="020B0604020202020204" pitchFamily="34" charset="0"/>
                <a:cs typeface="Arial" panose="020B0604020202020204" pitchFamily="34" charset="0"/>
              </a:rPr>
              <a:t>Département du territoire</a:t>
            </a: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000" b="1" dirty="0">
                <a:latin typeface="Arial" panose="020B0604020202020204" pitchFamily="34" charset="0"/>
                <a:cs typeface="Arial" panose="020B0604020202020204" pitchFamily="34" charset="0"/>
              </a:rPr>
              <a:t>Office cantonal de l’énergie</a:t>
            </a:r>
          </a:p>
        </p:txBody>
      </p:sp>
    </p:spTree>
    <p:extLst>
      <p:ext uri="{BB962C8B-B14F-4D97-AF65-F5344CB8AC3E}">
        <p14:creationId xmlns:p14="http://schemas.microsoft.com/office/powerpoint/2010/main" val="3902877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Logo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D97A3D9F-315A-43F6-9C3A-803AA90E0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245" y="5987179"/>
            <a:ext cx="876705" cy="698117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6C6AB82A-55DC-42DD-89DA-70CCB10B21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3155" y="2625524"/>
            <a:ext cx="6157690" cy="11274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2F10BB5-216D-4BE7-BF58-0F4868F95D1B}"/>
              </a:ext>
            </a:extLst>
          </p:cNvPr>
          <p:cNvSpPr txBox="1"/>
          <p:nvPr userDrawn="1"/>
        </p:nvSpPr>
        <p:spPr>
          <a:xfrm>
            <a:off x="6535655" y="6221884"/>
            <a:ext cx="224589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750" b="1">
                <a:latin typeface="Arial" panose="020B0604020202020204" pitchFamily="34" charset="0"/>
                <a:cs typeface="Arial" panose="020B0604020202020204" pitchFamily="34" charset="0"/>
              </a:rPr>
              <a:t>energie.ge.ch</a:t>
            </a:r>
            <a:endParaRPr lang="fr-CH" sz="1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76439F4-D005-4162-9698-15E9B5A44D7A}"/>
              </a:ext>
            </a:extLst>
          </p:cNvPr>
          <p:cNvCxnSpPr/>
          <p:nvPr userDrawn="1"/>
        </p:nvCxnSpPr>
        <p:spPr>
          <a:xfrm>
            <a:off x="0" y="6821593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Titre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4C9F8-AD8E-DB4A-B812-8A9340E1A539}" type="datetimeFigureOut">
              <a:rPr lang="fr-FR" smtClean="0"/>
              <a:pPr/>
              <a:t>07/03/2024</a:t>
            </a:fld>
            <a:r>
              <a:rPr lang="fr-FR" dirty="0"/>
              <a:t> – page </a:t>
            </a:r>
            <a:fld id="{09B5F0DE-FE71-7343-8AB5-1BBDD97E9E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92178F-CF54-454A-99B6-863E74B2B4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6325" y="1340787"/>
            <a:ext cx="7106488" cy="1152000"/>
          </a:xfrm>
        </p:spPr>
        <p:txBody>
          <a:bodyPr anchor="t" anchorCtr="0">
            <a:noAutofit/>
          </a:bodyPr>
          <a:lstStyle>
            <a:lvl1pPr algn="l">
              <a:defRPr sz="3800"/>
            </a:lvl1pPr>
          </a:lstStyle>
          <a:p>
            <a:r>
              <a:rPr lang="fr-FR" dirty="0"/>
              <a:t>TITRE </a:t>
            </a:r>
            <a:r>
              <a:rPr lang="fr-FR"/>
              <a:t>DU DOCUMENT et sur 2 lignes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A14026-F993-7C43-A543-59E9CCEB25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6325" y="2503948"/>
            <a:ext cx="7106488" cy="4122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DU DOCUMENT</a:t>
            </a:r>
            <a:endParaRPr lang="en-US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DACE945D-08D2-4746-B44A-33693C8272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442" y="179462"/>
            <a:ext cx="1188000" cy="11880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DC4EE437-6603-4E38-9EB2-9EC3D9C977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245" y="5987179"/>
            <a:ext cx="876705" cy="698117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2DBAFE-F98B-4F1A-9F00-DC05BD3D995C}"/>
              </a:ext>
            </a:extLst>
          </p:cNvPr>
          <p:cNvCxnSpPr>
            <a:cxnSpLocks/>
          </p:cNvCxnSpPr>
          <p:nvPr userDrawn="1"/>
        </p:nvCxnSpPr>
        <p:spPr>
          <a:xfrm>
            <a:off x="0" y="5873955"/>
            <a:ext cx="914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BD25D49-B2EC-4E74-8AC9-AEDC6AE6F9C1}"/>
              </a:ext>
            </a:extLst>
          </p:cNvPr>
          <p:cNvSpPr txBox="1"/>
          <p:nvPr userDrawn="1"/>
        </p:nvSpPr>
        <p:spPr>
          <a:xfrm>
            <a:off x="6621380" y="6012334"/>
            <a:ext cx="2245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000" b="1" dirty="0">
                <a:latin typeface="Arial" panose="020B0604020202020204" pitchFamily="34" charset="0"/>
                <a:cs typeface="Arial" panose="020B0604020202020204" pitchFamily="34" charset="0"/>
              </a:rPr>
              <a:t>République et canton de Genève</a:t>
            </a: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000" b="1" dirty="0">
                <a:latin typeface="Arial" panose="020B0604020202020204" pitchFamily="34" charset="0"/>
                <a:cs typeface="Arial" panose="020B0604020202020204" pitchFamily="34" charset="0"/>
              </a:rPr>
              <a:t>Département du territoire</a:t>
            </a:r>
          </a:p>
        </p:txBody>
      </p:sp>
    </p:spTree>
    <p:extLst>
      <p:ext uri="{BB962C8B-B14F-4D97-AF65-F5344CB8AC3E}">
        <p14:creationId xmlns:p14="http://schemas.microsoft.com/office/powerpoint/2010/main" val="240082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TitreChapitr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4C9F8-AD8E-DB4A-B812-8A9340E1A539}" type="datetimeFigureOut">
              <a:rPr lang="fr-FR" smtClean="0"/>
              <a:pPr/>
              <a:t>07/03/2024</a:t>
            </a:fld>
            <a:r>
              <a:rPr lang="fr-FR" dirty="0"/>
              <a:t> – page </a:t>
            </a:r>
            <a:fld id="{09B5F0DE-FE71-7343-8AB5-1BBDD97E9E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033010-FB51-0C46-B127-B052650CFA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0529" y="2280977"/>
            <a:ext cx="7182284" cy="1152000"/>
          </a:xfrm>
        </p:spPr>
        <p:txBody>
          <a:bodyPr anchor="t" anchorCtr="0">
            <a:noAutofit/>
          </a:bodyPr>
          <a:lstStyle>
            <a:lvl1pPr marL="0" indent="0" algn="l">
              <a:buFont typeface="+mj-lt"/>
              <a:buNone/>
              <a:defRPr sz="3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DU CHAPITRE et sur 2 lignes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134C245-8E90-AC41-9853-A98C8D676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0528" y="3445284"/>
            <a:ext cx="7182285" cy="46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du chapitre</a:t>
            </a:r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E567402-2951-7C4F-9F7A-0C92ECCB6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0" y="1435100"/>
            <a:ext cx="749300" cy="74930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F34B27C-0025-4A1F-A9CB-81166AC38A7E}"/>
              </a:ext>
            </a:extLst>
          </p:cNvPr>
          <p:cNvCxnSpPr/>
          <p:nvPr userDrawn="1"/>
        </p:nvCxnSpPr>
        <p:spPr>
          <a:xfrm>
            <a:off x="0" y="6821593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479CE86-0873-48B2-B344-D5D5C4DED4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0963" y="3913188"/>
            <a:ext cx="7181850" cy="2324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2373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TitreChapitr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4C9F8-AD8E-DB4A-B812-8A9340E1A539}" type="datetimeFigureOut">
              <a:rPr lang="fr-FR" smtClean="0"/>
              <a:pPr/>
              <a:t>07/03/2024</a:t>
            </a:fld>
            <a:r>
              <a:rPr lang="fr-FR" dirty="0"/>
              <a:t> – page </a:t>
            </a:r>
            <a:fld id="{09B5F0DE-FE71-7343-8AB5-1BBDD97E9E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4">
            <a:extLst>
              <a:ext uri="{FF2B5EF4-FFF2-40B4-BE49-F238E27FC236}">
                <a16:creationId xmlns:a16="http://schemas.microsoft.com/office/drawing/2014/main" id="{6AD6FE0B-4650-914E-BD71-296897F309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28749" y="3475179"/>
            <a:ext cx="6480000" cy="27621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5C66D5F-A87F-8C4C-BAF8-041FDD5E0C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0" y="1435100"/>
            <a:ext cx="749300" cy="7493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BF0A356-AAE1-6447-BACE-F20528DCB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0529" y="2280977"/>
            <a:ext cx="7182284" cy="1152000"/>
          </a:xfrm>
        </p:spPr>
        <p:txBody>
          <a:bodyPr anchor="t" anchorCtr="0">
            <a:noAutofit/>
          </a:bodyPr>
          <a:lstStyle>
            <a:lvl1pPr marL="0" indent="0" algn="l">
              <a:buFont typeface="+mj-lt"/>
              <a:buNone/>
              <a:defRPr sz="3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DU CHAPITRE et sur 2 lignes</a:t>
            </a:r>
            <a:endParaRPr lang="en-US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BEA2B1E-909A-4057-9C38-C3B2C5862D37}"/>
              </a:ext>
            </a:extLst>
          </p:cNvPr>
          <p:cNvCxnSpPr/>
          <p:nvPr userDrawn="1"/>
        </p:nvCxnSpPr>
        <p:spPr>
          <a:xfrm>
            <a:off x="0" y="6821593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049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+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F855081-E705-1F49-AF17-D01C55D9C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4C9F8-AD8E-DB4A-B812-8A9340E1A539}" type="datetimeFigureOut">
              <a:rPr lang="fr-FR" smtClean="0"/>
              <a:pPr/>
              <a:t>07/03/2024</a:t>
            </a:fld>
            <a:r>
              <a:rPr lang="fr-FR"/>
              <a:t> – page </a:t>
            </a:r>
            <a:fld id="{09B5F0DE-FE71-7343-8AB5-1BBDD97E9E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pour une image  4">
            <a:extLst>
              <a:ext uri="{FF2B5EF4-FFF2-40B4-BE49-F238E27FC236}">
                <a16:creationId xmlns:a16="http://schemas.microsoft.com/office/drawing/2014/main" id="{7D8EA707-4A81-5C40-BFB4-1A9265BC76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-1"/>
            <a:ext cx="6595584" cy="6858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E165D58-6888-8F47-9551-C019559312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2113" y="2036763"/>
            <a:ext cx="2147887" cy="22050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dirty="0" err="1">
                <a:effectLst/>
                <a:latin typeface="Arial" panose="020B0604020202020204" pitchFamily="34" charset="0"/>
              </a:rPr>
              <a:t>Perio</a:t>
            </a:r>
            <a:r>
              <a:rPr lang="fr-CH" dirty="0">
                <a:effectLst/>
                <a:latin typeface="Arial" panose="020B0604020202020204" pitchFamily="34" charset="0"/>
              </a:rPr>
              <a:t> </a:t>
            </a:r>
            <a:r>
              <a:rPr lang="fr-CH" dirty="0" err="1">
                <a:effectLst/>
                <a:latin typeface="Arial" panose="020B0604020202020204" pitchFamily="34" charset="0"/>
              </a:rPr>
              <a:t>od</a:t>
            </a:r>
            <a:r>
              <a:rPr lang="fr-CH" dirty="0">
                <a:effectLst/>
                <a:latin typeface="Arial" panose="020B0604020202020204" pitchFamily="34" charset="0"/>
              </a:rPr>
              <a:t> </a:t>
            </a:r>
            <a:r>
              <a:rPr lang="fr-CH" dirty="0" err="1">
                <a:effectLst/>
                <a:latin typeface="Arial" panose="020B0604020202020204" pitchFamily="34" charset="0"/>
              </a:rPr>
              <a:t>maximet</a:t>
            </a:r>
            <a:r>
              <a:rPr lang="fr-CH" dirty="0">
                <a:effectLst/>
                <a:latin typeface="Arial" panose="020B0604020202020204" pitchFamily="34" charset="0"/>
              </a:rPr>
              <a:t> </a:t>
            </a:r>
            <a:r>
              <a:rPr lang="fr-CH" dirty="0" err="1">
                <a:effectLst/>
                <a:latin typeface="Arial" panose="020B0604020202020204" pitchFamily="34" charset="0"/>
              </a:rPr>
              <a:t>quiam</a:t>
            </a:r>
            <a:r>
              <a:rPr lang="fr-CH" dirty="0">
                <a:effectLst/>
                <a:latin typeface="Arial" panose="020B0604020202020204" pitchFamily="34" charset="0"/>
              </a:rPr>
              <a:t> </a:t>
            </a:r>
            <a:r>
              <a:rPr lang="fr-CH" dirty="0" err="1">
                <a:effectLst/>
                <a:latin typeface="Arial" panose="020B0604020202020204" pitchFamily="34" charset="0"/>
              </a:rPr>
              <a:t>ea</a:t>
            </a:r>
            <a:r>
              <a:rPr lang="fr-CH" dirty="0">
                <a:effectLst/>
                <a:latin typeface="Arial" panose="020B0604020202020204" pitchFamily="34" charset="0"/>
              </a:rPr>
              <a:t> </a:t>
            </a:r>
            <a:r>
              <a:rPr lang="fr-CH" dirty="0" err="1">
                <a:effectLst/>
                <a:latin typeface="Arial" panose="020B0604020202020204" pitchFamily="34" charset="0"/>
              </a:rPr>
              <a:t>audis</a:t>
            </a:r>
            <a:r>
              <a:rPr lang="fr-CH" dirty="0">
                <a:effectLst/>
                <a:latin typeface="Arial" panose="020B0604020202020204" pitchFamily="34" charset="0"/>
              </a:rPr>
              <a:t> </a:t>
            </a:r>
            <a:r>
              <a:rPr lang="fr-CH" dirty="0" err="1">
                <a:effectLst/>
                <a:latin typeface="Arial" panose="020B0604020202020204" pitchFamily="34" charset="0"/>
              </a:rPr>
              <a:t>etur</a:t>
            </a:r>
            <a:r>
              <a:rPr lang="fr-CH" dirty="0">
                <a:effectLst/>
                <a:latin typeface="Arial" panose="020B0604020202020204" pitchFamily="34" charset="0"/>
              </a:rPr>
              <a:t> </a:t>
            </a:r>
            <a:r>
              <a:rPr lang="fr-CH" dirty="0" err="1">
                <a:effectLst/>
                <a:latin typeface="Arial" panose="020B0604020202020204" pitchFamily="34" charset="0"/>
              </a:rPr>
              <a:t>solor</a:t>
            </a:r>
            <a:r>
              <a:rPr lang="fr-CH" dirty="0">
                <a:effectLst/>
                <a:latin typeface="Arial" panose="020B0604020202020204" pitchFamily="34" charset="0"/>
              </a:rPr>
              <a:t> </a:t>
            </a:r>
            <a:r>
              <a:rPr lang="fr-CH" dirty="0" err="1">
                <a:effectLst/>
                <a:latin typeface="Arial" panose="020B0604020202020204" pitchFamily="34" charset="0"/>
              </a:rPr>
              <a:t>sitatene</a:t>
            </a:r>
            <a:r>
              <a:rPr lang="fr-CH" dirty="0">
                <a:effectLst/>
                <a:latin typeface="Arial" panose="020B0604020202020204" pitchFamily="34" charset="0"/>
              </a:rPr>
              <a:t> </a:t>
            </a:r>
            <a:r>
              <a:rPr lang="fr-CH" dirty="0" err="1">
                <a:effectLst/>
                <a:latin typeface="Arial" panose="020B0604020202020204" pitchFamily="34" charset="0"/>
              </a:rPr>
              <a:t>voluptatur</a:t>
            </a:r>
            <a:r>
              <a:rPr lang="fr-CH" dirty="0">
                <a:effectLst/>
                <a:latin typeface="Arial" panose="020B0604020202020204" pitchFamily="34" charset="0"/>
              </a:rPr>
              <a:t>, </a:t>
            </a:r>
            <a:r>
              <a:rPr lang="fr-CH" dirty="0" err="1">
                <a:effectLst/>
                <a:latin typeface="Arial" panose="020B0604020202020204" pitchFamily="34" charset="0"/>
              </a:rPr>
              <a:t>ipicaturia</a:t>
            </a:r>
            <a:r>
              <a:rPr lang="fr-CH" dirty="0">
                <a:effectLst/>
                <a:latin typeface="Arial" panose="020B0604020202020204" pitchFamily="34" charset="0"/>
              </a:rPr>
              <a:t> </a:t>
            </a:r>
            <a:r>
              <a:rPr lang="fr-CH" dirty="0" err="1">
                <a:effectLst/>
                <a:latin typeface="Arial" panose="020B0604020202020204" pitchFamily="34" charset="0"/>
              </a:rPr>
              <a:t>voluptas</a:t>
            </a:r>
            <a:r>
              <a:rPr lang="fr-CH" dirty="0">
                <a:effectLst/>
                <a:latin typeface="Arial" panose="020B0604020202020204" pitchFamily="34" charset="0"/>
              </a:rPr>
              <a:t> </a:t>
            </a:r>
            <a:r>
              <a:rPr lang="fr-CH" dirty="0" err="1">
                <a:effectLst/>
                <a:latin typeface="Arial" panose="020B0604020202020204" pitchFamily="34" charset="0"/>
              </a:rPr>
              <a:t>maio</a:t>
            </a:r>
            <a:r>
              <a:rPr lang="fr-CH" dirty="0">
                <a:effectLst/>
                <a:latin typeface="Arial" panose="020B0604020202020204" pitchFamily="34" charset="0"/>
              </a:rPr>
              <a:t> qui </a:t>
            </a:r>
            <a:r>
              <a:rPr lang="fr-CH" dirty="0" err="1">
                <a:effectLst/>
                <a:latin typeface="Arial" panose="020B0604020202020204" pitchFamily="34" charset="0"/>
              </a:rPr>
              <a:t>blatur</a:t>
            </a:r>
            <a:r>
              <a:rPr lang="fr-CH" dirty="0">
                <a:effectLst/>
                <a:latin typeface="Arial" panose="020B0604020202020204" pitchFamily="34" charset="0"/>
              </a:rPr>
              <a:t> a abor </a:t>
            </a:r>
            <a:r>
              <a:rPr lang="fr-CH" dirty="0" err="1">
                <a:effectLst/>
                <a:latin typeface="Arial" panose="020B0604020202020204" pitchFamily="34" charset="0"/>
              </a:rPr>
              <a:t>mint</a:t>
            </a:r>
            <a:r>
              <a:rPr lang="fr-CH" dirty="0">
                <a:effectLst/>
                <a:latin typeface="Arial" panose="020B0604020202020204" pitchFamily="34" charset="0"/>
              </a:rPr>
              <a:t> </a:t>
            </a:r>
            <a:r>
              <a:rPr lang="fr-CH" dirty="0" err="1">
                <a:effectLst/>
                <a:latin typeface="Arial" panose="020B0604020202020204" pitchFamily="34" charset="0"/>
              </a:rPr>
              <a:t>inus</a:t>
            </a:r>
            <a:r>
              <a:rPr lang="fr-CH" dirty="0">
                <a:effectLst/>
                <a:latin typeface="Arial" panose="020B0604020202020204" pitchFamily="34" charset="0"/>
              </a:rPr>
              <a:t> et </a:t>
            </a:r>
            <a:r>
              <a:rPr lang="fr-CH" dirty="0" err="1">
                <a:effectLst/>
                <a:latin typeface="Arial" panose="020B0604020202020204" pitchFamily="34" charset="0"/>
              </a:rPr>
              <a:t>earcimp</a:t>
            </a:r>
            <a:r>
              <a:rPr lang="fr-CH" dirty="0">
                <a:effectLst/>
                <a:latin typeface="Arial" panose="020B0604020202020204" pitchFamily="34" charset="0"/>
              </a:rPr>
              <a:t> </a:t>
            </a:r>
            <a:r>
              <a:rPr lang="fr-CH" dirty="0" err="1">
                <a:effectLst/>
                <a:latin typeface="Arial" panose="020B0604020202020204" pitchFamily="34" charset="0"/>
              </a:rPr>
              <a:t>orruptate</a:t>
            </a:r>
            <a:r>
              <a:rPr lang="fr-CH" dirty="0">
                <a:effectLst/>
                <a:latin typeface="Arial" panose="020B0604020202020204" pitchFamily="34" charset="0"/>
              </a:rPr>
              <a:t> </a:t>
            </a:r>
            <a:r>
              <a:rPr lang="fr-CH" dirty="0" err="1">
                <a:effectLst/>
                <a:latin typeface="Arial" panose="020B0604020202020204" pitchFamily="34" charset="0"/>
              </a:rPr>
              <a:t>omnimi</a:t>
            </a:r>
            <a:r>
              <a:rPr lang="fr-CH" dirty="0">
                <a:effectLst/>
                <a:latin typeface="Arial" panose="020B0604020202020204" pitchFamily="34" charset="0"/>
              </a:rPr>
              <a:t>,  </a:t>
            </a:r>
            <a:r>
              <a:rPr lang="fr-CH" dirty="0" err="1">
                <a:effectLst/>
                <a:latin typeface="Arial" panose="020B0604020202020204" pitchFamily="34" charset="0"/>
              </a:rPr>
              <a:t>poreped</a:t>
            </a:r>
            <a:r>
              <a:rPr lang="fr-CH" dirty="0">
                <a:effectLst/>
                <a:latin typeface="Arial" panose="020B0604020202020204" pitchFamily="34" charset="0"/>
              </a:rPr>
              <a:t> que </a:t>
            </a:r>
            <a:r>
              <a:rPr lang="fr-CH" dirty="0" err="1">
                <a:effectLst/>
                <a:latin typeface="Arial" panose="020B0604020202020204" pitchFamily="34" charset="0"/>
              </a:rPr>
              <a:t>parum</a:t>
            </a:r>
            <a:r>
              <a:rPr lang="fr-CH" dirty="0">
                <a:effectLst/>
                <a:latin typeface="Arial" panose="020B0604020202020204" pitchFamily="34" charset="0"/>
              </a:rPr>
              <a:t> volo.</a:t>
            </a:r>
          </a:p>
          <a:p>
            <a:pPr lvl="0"/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0C0E22A-F5DC-42E4-B14D-06910D1AAE87}"/>
              </a:ext>
            </a:extLst>
          </p:cNvPr>
          <p:cNvCxnSpPr/>
          <p:nvPr userDrawn="1"/>
        </p:nvCxnSpPr>
        <p:spPr>
          <a:xfrm>
            <a:off x="0" y="6821593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83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Texte_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E9EA53-A58C-5B41-8B55-E6AE8280F8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23/03/2022 – page </a:t>
            </a:r>
            <a:fld id="{09B5F0DE-FE71-7343-8AB5-1BBDD97E9E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38DCDD-1B3E-E849-8DAD-8426550F59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5723" y="848193"/>
            <a:ext cx="7176873" cy="1152000"/>
          </a:xfrm>
        </p:spPr>
        <p:txBody>
          <a:bodyPr anchor="t" anchorCtr="0">
            <a:noAutofit/>
          </a:bodyPr>
          <a:lstStyle>
            <a:lvl1pPr algn="l">
              <a:defRPr sz="3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</a:t>
            </a:r>
            <a:r>
              <a:rPr lang="fr-FR"/>
              <a:t>LA PAGE et sur</a:t>
            </a:r>
            <a:br>
              <a:rPr lang="fr-FR"/>
            </a:br>
            <a:r>
              <a:rPr lang="fr-FR"/>
              <a:t>2 lignes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5D7F88-54C1-E04F-96BB-141065088D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5722" y="2010978"/>
            <a:ext cx="7176873" cy="46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page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D95533-3B36-6F4B-9566-990E60DAEC06}"/>
              </a:ext>
            </a:extLst>
          </p:cNvPr>
          <p:cNvSpPr txBox="1"/>
          <p:nvPr userDrawn="1"/>
        </p:nvSpPr>
        <p:spPr>
          <a:xfrm>
            <a:off x="4242122" y="2367023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D3C7401-A3E0-4E92-853C-F1ABDD50CD98}"/>
              </a:ext>
            </a:extLst>
          </p:cNvPr>
          <p:cNvCxnSpPr/>
          <p:nvPr userDrawn="1"/>
        </p:nvCxnSpPr>
        <p:spPr>
          <a:xfrm>
            <a:off x="0" y="6821593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B36832D-941C-419C-A851-86926593B8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5725" y="2489763"/>
            <a:ext cx="7177088" cy="37475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0778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Texte_1col+Poi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E9EA53-A58C-5B41-8B55-E6AE8280F8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4C9F8-AD8E-DB4A-B812-8A9340E1A539}" type="datetimeFigureOut">
              <a:rPr lang="fr-FR" smtClean="0"/>
              <a:pPr/>
              <a:t>07/03/2024</a:t>
            </a:fld>
            <a:r>
              <a:rPr lang="fr-FR" dirty="0"/>
              <a:t> – page </a:t>
            </a:r>
            <a:fld id="{09B5F0DE-FE71-7343-8AB5-1BBDD97E9E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38DCDD-1B3E-E849-8DAD-8426550F59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5939" y="1899529"/>
            <a:ext cx="7176873" cy="1152000"/>
          </a:xfrm>
        </p:spPr>
        <p:txBody>
          <a:bodyPr anchor="t" anchorCtr="0">
            <a:noAutofit/>
          </a:bodyPr>
          <a:lstStyle>
            <a:lvl1pPr algn="l">
              <a:defRPr sz="3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</a:t>
            </a:r>
            <a:r>
              <a:rPr lang="fr-FR"/>
              <a:t>LA PAGE et sur</a:t>
            </a:r>
            <a:br>
              <a:rPr lang="fr-FR"/>
            </a:br>
            <a:r>
              <a:rPr lang="fr-FR"/>
              <a:t>2 lignes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5D7F88-54C1-E04F-96BB-141065088D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5940" y="3063324"/>
            <a:ext cx="7176871" cy="46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page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6A07FA4-A955-6D4A-B93F-E11682B3D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161" y="1054980"/>
            <a:ext cx="749300" cy="74930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CFFDB35-1E9A-4922-AEFE-E7D79A68D854}"/>
              </a:ext>
            </a:extLst>
          </p:cNvPr>
          <p:cNvCxnSpPr/>
          <p:nvPr userDrawn="1"/>
        </p:nvCxnSpPr>
        <p:spPr>
          <a:xfrm>
            <a:off x="0" y="6821593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6C7FB9-672B-4941-A23D-B66519600C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5725" y="3543118"/>
            <a:ext cx="7177088" cy="269416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407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Texte_2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E9EA53-A58C-5B41-8B55-E6AE8280F8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4C9F8-AD8E-DB4A-B812-8A9340E1A539}" type="datetimeFigureOut">
              <a:rPr lang="fr-FR" smtClean="0"/>
              <a:pPr/>
              <a:t>07/03/2024</a:t>
            </a:fld>
            <a:r>
              <a:rPr lang="fr-FR" dirty="0"/>
              <a:t> – page </a:t>
            </a:r>
            <a:fld id="{09B5F0DE-FE71-7343-8AB5-1BBDD97E9E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38DCDD-1B3E-E849-8DAD-8426550F59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5940" y="848193"/>
            <a:ext cx="7176873" cy="1152000"/>
          </a:xfrm>
        </p:spPr>
        <p:txBody>
          <a:bodyPr anchor="t" anchorCtr="0">
            <a:noAutofit/>
          </a:bodyPr>
          <a:lstStyle>
            <a:lvl1pPr algn="l">
              <a:defRPr sz="3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</a:t>
            </a:r>
            <a:r>
              <a:rPr lang="fr-FR"/>
              <a:t>LA PAGE et sur </a:t>
            </a:r>
            <a:br>
              <a:rPr lang="fr-FR"/>
            </a:br>
            <a:r>
              <a:rPr lang="fr-FR"/>
              <a:t>2 lignes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5D7F88-54C1-E04F-96BB-141065088D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5940" y="2000193"/>
            <a:ext cx="7176873" cy="46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page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D95533-3B36-6F4B-9566-990E60DAEC06}"/>
              </a:ext>
            </a:extLst>
          </p:cNvPr>
          <p:cNvSpPr txBox="1"/>
          <p:nvPr userDrawn="1"/>
        </p:nvSpPr>
        <p:spPr>
          <a:xfrm>
            <a:off x="4242122" y="2367023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30CF5E5-3BCE-427C-9703-84AE4636FF0E}"/>
              </a:ext>
            </a:extLst>
          </p:cNvPr>
          <p:cNvCxnSpPr/>
          <p:nvPr userDrawn="1"/>
        </p:nvCxnSpPr>
        <p:spPr>
          <a:xfrm>
            <a:off x="0" y="6821593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CE2CA2B-D0E2-4C28-A452-C519679D9E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5724" y="2484582"/>
            <a:ext cx="3312000" cy="37502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BCB3F6B-1C93-46E1-AEAC-C4F522541C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1721" y="2487036"/>
            <a:ext cx="3312000" cy="37502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372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Interne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E9EA53-A58C-5B41-8B55-E6AE8280F8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4C9F8-AD8E-DB4A-B812-8A9340E1A539}" type="datetimeFigureOut">
              <a:rPr lang="fr-FR" smtClean="0"/>
              <a:pPr/>
              <a:t>07/03/2024</a:t>
            </a:fld>
            <a:r>
              <a:rPr lang="fr-FR" dirty="0"/>
              <a:t> – page </a:t>
            </a:r>
            <a:fld id="{09B5F0DE-FE71-7343-8AB5-1BBDD97E9E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5D7F88-54C1-E04F-96BB-141065088D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5940" y="856316"/>
            <a:ext cx="7176874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Petit titre de page</a:t>
            </a:r>
            <a:endParaRPr lang="en-US" dirty="0"/>
          </a:p>
        </p:txBody>
      </p:sp>
      <p:sp>
        <p:nvSpPr>
          <p:cNvPr id="9" name="Espace réservé pour une image  4">
            <a:extLst>
              <a:ext uri="{FF2B5EF4-FFF2-40B4-BE49-F238E27FC236}">
                <a16:creationId xmlns:a16="http://schemas.microsoft.com/office/drawing/2014/main" id="{1633023D-11B3-4549-909F-DF4FFE1CB8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35261" y="2667000"/>
            <a:ext cx="7708738" cy="3570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4790F97-CADE-2B4E-823A-9176678CA5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985" y="3382205"/>
            <a:ext cx="618089" cy="618089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8CD13E9-9A68-4A0D-AAA9-1C5EFF13C3BA}"/>
              </a:ext>
            </a:extLst>
          </p:cNvPr>
          <p:cNvCxnSpPr/>
          <p:nvPr userDrawn="1"/>
        </p:nvCxnSpPr>
        <p:spPr>
          <a:xfrm>
            <a:off x="0" y="6821593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959416-CDAC-4F8C-AD52-6669386460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55725" y="1415472"/>
            <a:ext cx="7177088" cy="1188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51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71452"/>
            <a:ext cx="7886700" cy="115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Titre du document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19300"/>
            <a:ext cx="7886700" cy="2534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2023" y="63646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4C9F8-AD8E-DB4A-B812-8A9340E1A539}" type="datetimeFigureOut">
              <a:rPr lang="fr-FR" smtClean="0"/>
              <a:pPr/>
              <a:t>07/03/2024</a:t>
            </a:fld>
            <a:r>
              <a:rPr lang="fr-FR" dirty="0"/>
              <a:t> – page </a:t>
            </a:r>
            <a:fld id="{09B5F0DE-FE71-7343-8AB5-1BBDD97E9EC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55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9" r:id="rId2"/>
    <p:sldLayoutId id="2147483686" r:id="rId3"/>
    <p:sldLayoutId id="2147483681" r:id="rId4"/>
    <p:sldLayoutId id="2147483677" r:id="rId5"/>
    <p:sldLayoutId id="2147483694" r:id="rId6"/>
    <p:sldLayoutId id="2147483692" r:id="rId7"/>
    <p:sldLayoutId id="2147483695" r:id="rId8"/>
    <p:sldLayoutId id="2147483696" r:id="rId9"/>
    <p:sldLayoutId id="2147483697" r:id="rId10"/>
    <p:sldLayoutId id="2147483689" r:id="rId11"/>
    <p:sldLayoutId id="2147483698" r:id="rId12"/>
    <p:sldLayoutId id="2147483673" r:id="rId13"/>
    <p:sldLayoutId id="2147483676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cap="all" baseline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304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SzPct val="125000"/>
        <a:buFont typeface="Arial Black" panose="020B0A04020102020204" pitchFamily="34" charset="0"/>
        <a:buChar char="›"/>
        <a:defRPr sz="24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608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CD464"/>
        </a:buClr>
        <a:buSzPct val="125000"/>
        <a:buFont typeface="Arial Black" panose="020B0A04020102020204" pitchFamily="34" charset="0"/>
        <a:buChar char="›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CD464"/>
        </a:buClr>
        <a:buSzPct val="125000"/>
        <a:buFont typeface="Arial Black" panose="020B0A04020102020204" pitchFamily="34" charset="0"/>
        <a:buChar char="›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CD464"/>
        </a:buClr>
        <a:buSzPct val="125000"/>
        <a:buFont typeface="Arial Black" panose="020B0A04020102020204" pitchFamily="34" charset="0"/>
        <a:buChar char="›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CD464"/>
        </a:buClr>
        <a:buSzPct val="125000"/>
        <a:buFont typeface="Arial Black" panose="020B0A04020102020204" pitchFamily="34" charset="0"/>
        <a:buChar char="›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85" userDrawn="1">
          <p15:clr>
            <a:srgbClr val="F26B43"/>
          </p15:clr>
        </p15:guide>
        <p15:guide id="4" pos="5375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B6D1BA4-1CB0-44E8-9B7C-617488FA7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324" y="1340787"/>
            <a:ext cx="7412875" cy="1488890"/>
          </a:xfrm>
        </p:spPr>
        <p:txBody>
          <a:bodyPr/>
          <a:lstStyle/>
          <a:p>
            <a:pPr>
              <a:lnSpc>
                <a:spcPts val="3800"/>
              </a:lnSpc>
              <a:spcBef>
                <a:spcPts val="0"/>
              </a:spcBef>
            </a:pPr>
            <a:r>
              <a:rPr lang="fr-CH" sz="2800" b="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TRANSITION ENERGETIQUE</a:t>
            </a:r>
            <a:endParaRPr lang="fr-CH" sz="2800" b="0" cap="none" dirty="0">
              <a:latin typeface="Arial Black" panose="020B0A040201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27F95100-AE64-46A3-9788-071DC2E86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6325" y="1857587"/>
            <a:ext cx="7249589" cy="1267932"/>
          </a:xfrm>
        </p:spPr>
        <p:txBody>
          <a:bodyPr/>
          <a:lstStyle/>
          <a:p>
            <a:r>
              <a:rPr lang="fr-CH" dirty="0" smtClean="0"/>
              <a:t>Une nouvelle ambition pour Genève</a:t>
            </a:r>
            <a:endParaRPr lang="fr-CH" dirty="0" smtClean="0"/>
          </a:p>
          <a:p>
            <a:r>
              <a:rPr lang="fr-CH" b="0" dirty="0" smtClean="0"/>
              <a:t>Cédric Petitjean – DG OCEN</a:t>
            </a:r>
            <a:endParaRPr lang="fr-CH" b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3879BA-2071-4788-9B1D-6AD9197640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882" y="2919480"/>
            <a:ext cx="5747004" cy="2395728"/>
          </a:xfrm>
          <a:prstGeom prst="rect">
            <a:avLst/>
          </a:prstGeom>
        </p:spPr>
      </p:pic>
      <p:sp>
        <p:nvSpPr>
          <p:cNvPr id="9" name="Sous-titre 3">
            <a:extLst>
              <a:ext uri="{FF2B5EF4-FFF2-40B4-BE49-F238E27FC236}">
                <a16:creationId xmlns:a16="http://schemas.microsoft.com/office/drawing/2014/main" id="{1A54E808-CD64-428B-8FCA-8E31523AF642}"/>
              </a:ext>
            </a:extLst>
          </p:cNvPr>
          <p:cNvSpPr txBox="1">
            <a:spLocks/>
          </p:cNvSpPr>
          <p:nvPr/>
        </p:nvSpPr>
        <p:spPr>
          <a:xfrm>
            <a:off x="1426325" y="5405011"/>
            <a:ext cx="7249587" cy="1267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25000"/>
              <a:buFont typeface="Arial Black" panose="020B0A040201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CD464"/>
              </a:buClr>
              <a:buSzPct val="125000"/>
              <a:buFont typeface="Arial Black" panose="020B0A040201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CD464"/>
              </a:buClr>
              <a:buSzPct val="125000"/>
              <a:buFont typeface="Arial Black" panose="020B0A040201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CD464"/>
              </a:buClr>
              <a:buSzPct val="125000"/>
              <a:buFont typeface="Arial Black" panose="020B0A040201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CD464"/>
              </a:buClr>
              <a:buSzPct val="125000"/>
              <a:buFont typeface="Arial Black" panose="020B0A040201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1800" b="0" dirty="0"/>
          </a:p>
        </p:txBody>
      </p:sp>
    </p:spTree>
    <p:extLst>
      <p:ext uri="{BB962C8B-B14F-4D97-AF65-F5344CB8AC3E}">
        <p14:creationId xmlns:p14="http://schemas.microsoft.com/office/powerpoint/2010/main" val="9660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29229-A60B-4BF0-ADB5-A41E88FC0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721" y="1722473"/>
            <a:ext cx="7788279" cy="1297171"/>
          </a:xfrm>
        </p:spPr>
        <p:txBody>
          <a:bodyPr/>
          <a:lstStyle/>
          <a:p>
            <a:r>
              <a:rPr lang="fr-CH" sz="3200" dirty="0" smtClean="0"/>
              <a:t>Les ambitions</a:t>
            </a:r>
            <a:r>
              <a:rPr lang="fr-CH" sz="3200" dirty="0"/>
              <a:t/>
            </a:r>
            <a:br>
              <a:rPr lang="fr-CH" sz="3200" dirty="0"/>
            </a:br>
            <a:endParaRPr lang="fr-CH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001804-C125-4146-A005-47368DE638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691" y="862174"/>
            <a:ext cx="723900" cy="7239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DB52D-3744-4F76-9657-CC3667200FCB}"/>
              </a:ext>
            </a:extLst>
          </p:cNvPr>
          <p:cNvSpPr txBox="1">
            <a:spLocks/>
          </p:cNvSpPr>
          <p:nvPr/>
        </p:nvSpPr>
        <p:spPr>
          <a:xfrm>
            <a:off x="6832023" y="63646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smtClean="0"/>
              <a:t>08.11.2023</a:t>
            </a:r>
            <a:r>
              <a:rPr lang="fr-FR" dirty="0" smtClean="0"/>
              <a:t> </a:t>
            </a:r>
            <a:r>
              <a:rPr lang="fr-FR" dirty="0">
                <a:solidFill>
                  <a:schemeClr val="accent6"/>
                </a:solidFill>
              </a:rPr>
              <a:t>•</a:t>
            </a:r>
            <a:r>
              <a:rPr lang="fr-FR" dirty="0"/>
              <a:t> </a:t>
            </a:r>
            <a:fld id="{09B5F0DE-FE71-7343-8AB5-1BBDD97E9EC0}" type="slidenum">
              <a:rPr lang="fr-FR">
                <a:latin typeface="Arial Black" panose="020B0A04020102020204" pitchFamily="34" charset="0"/>
              </a:rPr>
              <a:pPr/>
              <a:t>2</a:t>
            </a:fld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B6AC2A8-70D6-4810-B3CC-EA7AF34679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691" y="2762357"/>
            <a:ext cx="5807195" cy="34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29229-A60B-4BF0-ADB5-A41E88FC0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721" y="1722473"/>
            <a:ext cx="7176873" cy="1297171"/>
          </a:xfrm>
        </p:spPr>
        <p:txBody>
          <a:bodyPr/>
          <a:lstStyle/>
          <a:p>
            <a:r>
              <a:rPr lang="fr-CH" sz="3200" dirty="0"/>
              <a:t>PDE 2020-2030</a:t>
            </a:r>
            <a:br>
              <a:rPr lang="fr-CH" sz="3200" dirty="0"/>
            </a:br>
            <a:r>
              <a:rPr lang="fr-CH" sz="2400" cap="none" dirty="0"/>
              <a:t>Un nouvel élan pour la transition énergétique</a:t>
            </a:r>
            <a:r>
              <a:rPr lang="fr-CH" sz="3200" dirty="0"/>
              <a:t/>
            </a:r>
            <a:br>
              <a:rPr lang="fr-CH" sz="3200" dirty="0"/>
            </a:br>
            <a:r>
              <a:rPr lang="fr-CH" sz="3200" dirty="0"/>
              <a:t/>
            </a:r>
            <a:br>
              <a:rPr lang="fr-CH" sz="3200" dirty="0"/>
            </a:br>
            <a:endParaRPr lang="fr-CH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001804-C125-4146-A005-47368DE638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91" y="862174"/>
            <a:ext cx="723900" cy="723900"/>
          </a:xfrm>
          <a:prstGeom prst="rect">
            <a:avLst/>
          </a:prstGeom>
        </p:spPr>
      </p:pic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704510AF-099B-48BB-9F62-B63AE1715AC7}"/>
              </a:ext>
            </a:extLst>
          </p:cNvPr>
          <p:cNvSpPr txBox="1">
            <a:spLocks/>
          </p:cNvSpPr>
          <p:nvPr/>
        </p:nvSpPr>
        <p:spPr>
          <a:xfrm>
            <a:off x="4369984" y="3313079"/>
            <a:ext cx="4455041" cy="213574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fr-CH" sz="1800" kern="0" dirty="0"/>
          </a:p>
          <a:p>
            <a:pPr marL="0" indent="0">
              <a:buNone/>
            </a:pPr>
            <a:r>
              <a:rPr lang="fr-CH" sz="1800" kern="0" dirty="0"/>
              <a:t>Les objectifs :</a:t>
            </a:r>
          </a:p>
          <a:p>
            <a:pPr marL="361950" indent="0">
              <a:spcAft>
                <a:spcPts val="0"/>
              </a:spcAft>
              <a:buNone/>
            </a:pPr>
            <a:r>
              <a:rPr lang="fr-CH" sz="1800" b="1" kern="0" dirty="0">
                <a:solidFill>
                  <a:srgbClr val="92D050"/>
                </a:solidFill>
                <a:sym typeface="Wingdings" panose="05000000000000000000" pitchFamily="2" charset="2"/>
              </a:rPr>
              <a:t></a:t>
            </a:r>
            <a:r>
              <a:rPr lang="fr-CH" sz="1800" kern="0" dirty="0">
                <a:solidFill>
                  <a:srgbClr val="92D050"/>
                </a:solidFill>
                <a:sym typeface="Wingdings" panose="05000000000000000000" pitchFamily="2" charset="2"/>
              </a:rPr>
              <a:t>  </a:t>
            </a:r>
            <a:r>
              <a:rPr lang="fr-CH" sz="1800" b="1" dirty="0">
                <a:solidFill>
                  <a:schemeClr val="accent6">
                    <a:lumMod val="75000"/>
                  </a:schemeClr>
                </a:solidFill>
              </a:rPr>
              <a:t>diviser par 3,5 </a:t>
            </a:r>
            <a:r>
              <a:rPr lang="fr-CH" sz="1800" dirty="0"/>
              <a:t>la consommation d’énergie par personne,</a:t>
            </a:r>
          </a:p>
          <a:p>
            <a:pPr marL="361950" indent="0">
              <a:buNone/>
            </a:pPr>
            <a:r>
              <a:rPr lang="fr-CH" sz="1800" dirty="0">
                <a:solidFill>
                  <a:srgbClr val="92D050"/>
                </a:solidFill>
                <a:sym typeface="Wingdings" panose="05000000000000000000" pitchFamily="2" charset="2"/>
              </a:rPr>
              <a:t></a:t>
            </a:r>
            <a:r>
              <a:rPr lang="fr-CH" sz="1800" dirty="0">
                <a:sym typeface="Wingdings" panose="05000000000000000000" pitchFamily="2" charset="2"/>
              </a:rPr>
              <a:t> </a:t>
            </a:r>
            <a:r>
              <a:rPr lang="fr-CH" sz="1800" b="1" dirty="0">
                <a:solidFill>
                  <a:schemeClr val="accent6">
                    <a:lumMod val="75000"/>
                  </a:schemeClr>
                </a:solidFill>
              </a:rPr>
              <a:t>multiplier par 3 </a:t>
            </a:r>
            <a:r>
              <a:rPr lang="fr-CH" sz="1800" dirty="0"/>
              <a:t>la part des énergies renouvelables.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DD8A78-B205-425F-96B8-4ADD727B5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64" y="2780594"/>
            <a:ext cx="2712961" cy="369588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0BE56F-33D9-4733-8D27-35F0C75A9AD9}"/>
              </a:ext>
            </a:extLst>
          </p:cNvPr>
          <p:cNvSpPr txBox="1">
            <a:spLocks/>
          </p:cNvSpPr>
          <p:nvPr/>
        </p:nvSpPr>
        <p:spPr>
          <a:xfrm>
            <a:off x="6832023" y="63646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08.11.2023</a:t>
            </a:r>
            <a:r>
              <a:rPr lang="fr-FR" dirty="0" smtClean="0"/>
              <a:t> </a:t>
            </a:r>
            <a:r>
              <a:rPr lang="fr-FR" dirty="0">
                <a:solidFill>
                  <a:schemeClr val="accent6"/>
                </a:solidFill>
              </a:rPr>
              <a:t>•</a:t>
            </a:r>
            <a:r>
              <a:rPr lang="fr-FR" dirty="0"/>
              <a:t> </a:t>
            </a:r>
            <a:fld id="{09B5F0DE-FE71-7343-8AB5-1BBDD97E9EC0}" type="slidenum">
              <a:rPr lang="fr-FR">
                <a:latin typeface="Arial Black" panose="020B0A04020102020204" pitchFamily="34" charset="0"/>
              </a:rPr>
              <a:pPr/>
              <a:t>3</a:t>
            </a:fld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29229-A60B-4BF0-ADB5-A41E88FC0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721" y="1722473"/>
            <a:ext cx="7176873" cy="1297171"/>
          </a:xfrm>
        </p:spPr>
        <p:txBody>
          <a:bodyPr/>
          <a:lstStyle/>
          <a:p>
            <a:r>
              <a:rPr lang="fr-CH" sz="3200" dirty="0"/>
              <a:t>Orientations</a:t>
            </a:r>
            <a:br>
              <a:rPr lang="fr-CH" sz="3200" dirty="0"/>
            </a:br>
            <a:r>
              <a:rPr lang="fr-CH" sz="2400" cap="none" dirty="0"/>
              <a:t>Consommer responsable, consommer local</a:t>
            </a:r>
            <a:r>
              <a:rPr lang="fr-CH" sz="3200" dirty="0"/>
              <a:t/>
            </a:r>
            <a:br>
              <a:rPr lang="fr-CH" sz="3200" dirty="0"/>
            </a:br>
            <a:r>
              <a:rPr lang="fr-CH" sz="3200" dirty="0"/>
              <a:t/>
            </a:r>
            <a:br>
              <a:rPr lang="fr-CH" sz="3200" dirty="0"/>
            </a:br>
            <a:endParaRPr lang="fr-CH" sz="32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2B8F6F-B987-49A4-AEFF-D2D90C1F8A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55725" y="2785729"/>
            <a:ext cx="7176873" cy="3451555"/>
          </a:xfrm>
        </p:spPr>
        <p:txBody>
          <a:bodyPr/>
          <a:lstStyle/>
          <a:p>
            <a:r>
              <a:rPr lang="fr-CH" sz="1800" dirty="0"/>
              <a:t>Ce Plan directeur de l’énergie 2020-2030 décline de façon opérationnelle les objectifs de la politique énergétique, avec deux dimensions complémentaires :</a:t>
            </a:r>
          </a:p>
          <a:p>
            <a:pPr lvl="1"/>
            <a:r>
              <a:rPr lang="fr-CH" sz="1800" b="1" dirty="0">
                <a:solidFill>
                  <a:schemeClr val="accent6">
                    <a:lumMod val="75000"/>
                  </a:schemeClr>
                </a:solidFill>
              </a:rPr>
              <a:t>La consommation</a:t>
            </a:r>
            <a:r>
              <a:rPr lang="fr-CH" sz="1800" b="1" dirty="0"/>
              <a:t>, </a:t>
            </a:r>
            <a:r>
              <a:rPr lang="fr-CH" sz="1800" dirty="0"/>
              <a:t>en réduisant la demande en énergie thermique (sobriété, rénovation du parc bâti, efficacité énergétique, etc.) et en maîtrisant la consommation d’électricité.</a:t>
            </a:r>
          </a:p>
          <a:p>
            <a:pPr lvl="1"/>
            <a:r>
              <a:rPr lang="fr-CH" sz="1800" b="1" dirty="0">
                <a:solidFill>
                  <a:schemeClr val="accent6">
                    <a:lumMod val="75000"/>
                  </a:schemeClr>
                </a:solidFill>
              </a:rPr>
              <a:t>L’approvisionnement</a:t>
            </a:r>
            <a:r>
              <a:rPr lang="fr-CH" sz="1800" b="1" dirty="0"/>
              <a:t>, </a:t>
            </a:r>
            <a:r>
              <a:rPr lang="fr-CH" sz="1800" dirty="0"/>
              <a:t>en optimisant l’utilisation des ressources énergétiques du territoire (valorisation des énergies renouvelables et de récupération, développement de systèmes de stockage, infrastructures énergétiques de partage).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001804-C125-4146-A005-47368DE638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91" y="862174"/>
            <a:ext cx="723900" cy="7239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D91062-1CC6-4F1D-AE75-01790F7D7A97}"/>
              </a:ext>
            </a:extLst>
          </p:cNvPr>
          <p:cNvSpPr txBox="1">
            <a:spLocks/>
          </p:cNvSpPr>
          <p:nvPr/>
        </p:nvSpPr>
        <p:spPr>
          <a:xfrm>
            <a:off x="6832023" y="63646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08.11.2023</a:t>
            </a:r>
            <a:r>
              <a:rPr lang="fr-FR" dirty="0" smtClean="0"/>
              <a:t> </a:t>
            </a:r>
            <a:r>
              <a:rPr lang="fr-FR" dirty="0">
                <a:solidFill>
                  <a:schemeClr val="accent6"/>
                </a:solidFill>
              </a:rPr>
              <a:t>•</a:t>
            </a:r>
            <a:r>
              <a:rPr lang="fr-FR" dirty="0"/>
              <a:t> </a:t>
            </a:r>
            <a:fld id="{09B5F0DE-FE71-7343-8AB5-1BBDD97E9EC0}" type="slidenum">
              <a:rPr lang="fr-FR">
                <a:latin typeface="Arial Black" panose="020B0A04020102020204" pitchFamily="34" charset="0"/>
              </a:rPr>
              <a:pPr/>
              <a:t>4</a:t>
            </a:fld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29229-A60B-4BF0-ADB5-A41E88FC0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721" y="1722473"/>
            <a:ext cx="7849825" cy="1297171"/>
          </a:xfrm>
        </p:spPr>
        <p:txBody>
          <a:bodyPr/>
          <a:lstStyle/>
          <a:p>
            <a:r>
              <a:rPr lang="fr-CH" sz="3200" dirty="0"/>
              <a:t>Constat</a:t>
            </a:r>
            <a:br>
              <a:rPr lang="fr-CH" sz="3200" dirty="0"/>
            </a:br>
            <a:r>
              <a:rPr lang="fr-CH" sz="2400" cap="none" dirty="0"/>
              <a:t>Les bâtiments, un défi pour Genève</a:t>
            </a:r>
            <a:r>
              <a:rPr lang="fr-CH" sz="3200" dirty="0"/>
              <a:t/>
            </a:r>
            <a:br>
              <a:rPr lang="fr-CH" sz="3200" dirty="0"/>
            </a:br>
            <a:r>
              <a:rPr lang="fr-CH" sz="3200" dirty="0"/>
              <a:t/>
            </a:r>
            <a:br>
              <a:rPr lang="fr-CH" sz="3200" dirty="0"/>
            </a:br>
            <a:endParaRPr lang="fr-CH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001804-C125-4146-A005-47368DE638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91" y="862174"/>
            <a:ext cx="723900" cy="7239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E51255-9933-46CB-9920-5F8A1C8D1345}"/>
              </a:ext>
            </a:extLst>
          </p:cNvPr>
          <p:cNvSpPr txBox="1">
            <a:spLocks/>
          </p:cNvSpPr>
          <p:nvPr/>
        </p:nvSpPr>
        <p:spPr>
          <a:xfrm>
            <a:off x="6832023" y="63646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08.11.2023</a:t>
            </a:r>
            <a:r>
              <a:rPr lang="fr-FR" dirty="0" smtClean="0"/>
              <a:t> </a:t>
            </a:r>
            <a:r>
              <a:rPr lang="fr-FR" dirty="0">
                <a:solidFill>
                  <a:schemeClr val="accent6"/>
                </a:solidFill>
              </a:rPr>
              <a:t>•</a:t>
            </a:r>
            <a:r>
              <a:rPr lang="fr-FR" dirty="0"/>
              <a:t> </a:t>
            </a:r>
            <a:fld id="{09B5F0DE-FE71-7343-8AB5-1BBDD97E9EC0}" type="slidenum">
              <a:rPr lang="fr-FR">
                <a:latin typeface="Arial Black" panose="020B0A04020102020204" pitchFamily="34" charset="0"/>
              </a:rPr>
              <a:pPr/>
              <a:t>5</a:t>
            </a:fld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A6ECB9-1BC4-4483-BCC1-00C185B47B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51" b="25262"/>
          <a:stretch/>
        </p:blipFill>
        <p:spPr>
          <a:xfrm>
            <a:off x="1442691" y="2692349"/>
            <a:ext cx="3065512" cy="355038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E34B2F0-34C9-4486-A366-75E9F0593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19" y="2692349"/>
            <a:ext cx="3763116" cy="176982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7D75DF5-8CED-47F2-8D13-3EAE8A3C8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717" y="4559963"/>
            <a:ext cx="3763118" cy="16827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C15A356-F984-42C8-AE68-3E6DC5C140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154" b="8227"/>
          <a:stretch/>
        </p:blipFill>
        <p:spPr>
          <a:xfrm>
            <a:off x="1442691" y="2692349"/>
            <a:ext cx="3065512" cy="35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001804-C125-4146-A005-47368DE638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691" y="862174"/>
            <a:ext cx="723900" cy="7239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 smtClean="0"/>
              <a:t>27/02/2024 – page </a:t>
            </a:r>
            <a:fld id="{09B5F0DE-FE71-7343-8AB5-1BBDD97E9EC0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6895" t="18451" r="21971" b="555"/>
          <a:stretch/>
        </p:blipFill>
        <p:spPr>
          <a:xfrm>
            <a:off x="2290617" y="1819231"/>
            <a:ext cx="6458037" cy="454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29229-A60B-4BF0-ADB5-A41E88FC0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721" y="1722473"/>
            <a:ext cx="7849825" cy="1297171"/>
          </a:xfrm>
        </p:spPr>
        <p:txBody>
          <a:bodyPr/>
          <a:lstStyle/>
          <a:p>
            <a:r>
              <a:rPr lang="fr-CH" sz="3200" dirty="0" smtClean="0"/>
              <a:t>SOBRIETE DES ENTREPRISES</a:t>
            </a:r>
            <a:r>
              <a:rPr lang="fr-CH" sz="3200" dirty="0"/>
              <a:t/>
            </a:r>
            <a:br>
              <a:rPr lang="fr-CH" sz="3200" dirty="0"/>
            </a:br>
            <a:r>
              <a:rPr lang="fr-CH" sz="2400" cap="none" dirty="0" smtClean="0"/>
              <a:t>Un engagement fort pendant la crise</a:t>
            </a:r>
            <a:r>
              <a:rPr lang="fr-CH" sz="3200" dirty="0"/>
              <a:t/>
            </a:r>
            <a:br>
              <a:rPr lang="fr-CH" sz="3200" dirty="0"/>
            </a:br>
            <a:r>
              <a:rPr lang="fr-CH" sz="3200" dirty="0"/>
              <a:t/>
            </a:r>
            <a:br>
              <a:rPr lang="fr-CH" sz="3200" dirty="0"/>
            </a:br>
            <a:endParaRPr lang="fr-CH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001804-C125-4146-A005-47368DE638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91" y="862174"/>
            <a:ext cx="723900" cy="7239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E51255-9933-46CB-9920-5F8A1C8D1345}"/>
              </a:ext>
            </a:extLst>
          </p:cNvPr>
          <p:cNvSpPr txBox="1">
            <a:spLocks/>
          </p:cNvSpPr>
          <p:nvPr/>
        </p:nvSpPr>
        <p:spPr>
          <a:xfrm>
            <a:off x="6832023" y="63646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08.11.2023</a:t>
            </a:r>
            <a:r>
              <a:rPr lang="fr-FR" dirty="0" smtClean="0"/>
              <a:t> </a:t>
            </a:r>
            <a:r>
              <a:rPr lang="fr-FR" dirty="0">
                <a:solidFill>
                  <a:schemeClr val="accent6"/>
                </a:solidFill>
              </a:rPr>
              <a:t>•</a:t>
            </a:r>
            <a:r>
              <a:rPr lang="fr-FR" dirty="0"/>
              <a:t> </a:t>
            </a:r>
            <a:fld id="{09B5F0DE-FE71-7343-8AB5-1BBDD97E9EC0}" type="slidenum">
              <a:rPr lang="fr-FR">
                <a:latin typeface="Arial Black" panose="020B0A04020102020204" pitchFamily="34" charset="0"/>
              </a:rPr>
              <a:pPr/>
              <a:t>7</a:t>
            </a:fld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70" y="2610250"/>
            <a:ext cx="2775319" cy="38945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838" y="2614121"/>
            <a:ext cx="2743857" cy="389063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115" y="2614122"/>
            <a:ext cx="2720295" cy="382558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9752" y="6355898"/>
            <a:ext cx="8634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/>
              <a:t>https://www.ge.ch/teaser/</a:t>
            </a:r>
            <a:r>
              <a:rPr lang="fr-CH" sz="1200" b="1" dirty="0"/>
              <a:t>agir-economiser-energi</a:t>
            </a:r>
            <a:r>
              <a:rPr lang="fr-CH" sz="1200" dirty="0"/>
              <a:t>e#:~:text=Face%20au%20risque%20de%20p%C3%A9nurie,et%20dans%20les%20lieux%20publics.</a:t>
            </a:r>
          </a:p>
        </p:txBody>
      </p:sp>
    </p:spTree>
    <p:extLst>
      <p:ext uri="{BB962C8B-B14F-4D97-AF65-F5344CB8AC3E}">
        <p14:creationId xmlns:p14="http://schemas.microsoft.com/office/powerpoint/2010/main" val="34839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29229-A60B-4BF0-ADB5-A41E88FC0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721" y="1722473"/>
            <a:ext cx="7176873" cy="1297171"/>
          </a:xfrm>
        </p:spPr>
        <p:txBody>
          <a:bodyPr/>
          <a:lstStyle/>
          <a:p>
            <a:r>
              <a:rPr lang="fr-CH" sz="3200" dirty="0"/>
              <a:t>Mobilisation</a:t>
            </a:r>
            <a:br>
              <a:rPr lang="fr-CH" sz="3200" dirty="0"/>
            </a:br>
            <a:r>
              <a:rPr lang="fr-CH" sz="2400" cap="none" dirty="0"/>
              <a:t>Quatre dimensions indispensables</a:t>
            </a:r>
            <a:r>
              <a:rPr lang="fr-CH" sz="3200" dirty="0"/>
              <a:t/>
            </a:r>
            <a:br>
              <a:rPr lang="fr-CH" sz="3200" dirty="0"/>
            </a:br>
            <a:r>
              <a:rPr lang="fr-CH" sz="3200" dirty="0"/>
              <a:t/>
            </a:r>
            <a:br>
              <a:rPr lang="fr-CH" sz="3200" dirty="0"/>
            </a:br>
            <a:endParaRPr lang="fr-CH" sz="32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2B8F6F-B987-49A4-AEFF-D2D90C1F8A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55725" y="2785729"/>
            <a:ext cx="7660684" cy="3451555"/>
          </a:xfrm>
        </p:spPr>
        <p:txBody>
          <a:bodyPr/>
          <a:lstStyle/>
          <a:p>
            <a:r>
              <a:rPr lang="fr-CH" sz="1800" dirty="0"/>
              <a:t>Mise en place de </a:t>
            </a:r>
            <a:r>
              <a:rPr lang="fr-CH" sz="1800" b="1" dirty="0"/>
              <a:t>conditions cadres claires </a:t>
            </a:r>
            <a:r>
              <a:rPr lang="fr-CH" sz="1800" dirty="0"/>
              <a:t>pour offrir aux acteurs visibilité et prévisibilité (légales, économiques, techniques, solutions de financement, aides et incitations…).</a:t>
            </a:r>
          </a:p>
          <a:p>
            <a:r>
              <a:rPr lang="fr-CH" sz="1800" dirty="0"/>
              <a:t>Mise en mouvement coordonnée des acteurs dans une optique </a:t>
            </a:r>
            <a:br>
              <a:rPr lang="fr-CH" sz="1800" dirty="0"/>
            </a:br>
            <a:r>
              <a:rPr lang="fr-CH" sz="1800" dirty="0"/>
              <a:t>de </a:t>
            </a:r>
            <a:r>
              <a:rPr lang="fr-CH" sz="1800" b="1" dirty="0"/>
              <a:t>développement économique</a:t>
            </a:r>
            <a:r>
              <a:rPr lang="fr-CH" sz="1800" dirty="0"/>
              <a:t> et de </a:t>
            </a:r>
            <a:r>
              <a:rPr lang="fr-CH" sz="1800" b="1" dirty="0"/>
              <a:t>création d’emplois </a:t>
            </a:r>
            <a:r>
              <a:rPr lang="fr-CH" sz="1800" dirty="0"/>
              <a:t>durables.</a:t>
            </a:r>
          </a:p>
          <a:p>
            <a:r>
              <a:rPr lang="fr-CH" sz="1800" b="1" dirty="0"/>
              <a:t>Développement des compétences </a:t>
            </a:r>
            <a:r>
              <a:rPr lang="fr-CH" sz="1800" dirty="0"/>
              <a:t>et des </a:t>
            </a:r>
            <a:r>
              <a:rPr lang="fr-CH" sz="1800" i="1" dirty="0"/>
              <a:t>green jobs </a:t>
            </a:r>
            <a:r>
              <a:rPr lang="fr-CH" sz="1800" dirty="0"/>
              <a:t>par la création </a:t>
            </a:r>
            <a:br>
              <a:rPr lang="fr-CH" sz="1800" dirty="0"/>
            </a:br>
            <a:r>
              <a:rPr lang="fr-CH" sz="1800" dirty="0"/>
              <a:t>de filières de formation pertinentes.</a:t>
            </a:r>
          </a:p>
          <a:p>
            <a:r>
              <a:rPr lang="fr-CH" sz="1800" dirty="0"/>
              <a:t>Identification, promotion et </a:t>
            </a:r>
            <a:r>
              <a:rPr lang="fr-CH" sz="1800" b="1" dirty="0"/>
              <a:t>partage des meilleures pratiques </a:t>
            </a:r>
            <a:r>
              <a:rPr lang="fr-CH" sz="1800" dirty="0"/>
              <a:t/>
            </a:r>
            <a:br>
              <a:rPr lang="fr-CH" sz="1800" dirty="0"/>
            </a:br>
            <a:r>
              <a:rPr lang="fr-CH" sz="1800" dirty="0"/>
              <a:t>en matière de sobriété et d’efficacité énergétique.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001804-C125-4146-A005-47368DE638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91" y="862174"/>
            <a:ext cx="723900" cy="7239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51255-9933-46CB-9920-5F8A1C8D1345}"/>
              </a:ext>
            </a:extLst>
          </p:cNvPr>
          <p:cNvSpPr txBox="1">
            <a:spLocks/>
          </p:cNvSpPr>
          <p:nvPr/>
        </p:nvSpPr>
        <p:spPr>
          <a:xfrm>
            <a:off x="6832023" y="63646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08.11.2023</a:t>
            </a:r>
            <a:r>
              <a:rPr lang="fr-FR" dirty="0" smtClean="0"/>
              <a:t> </a:t>
            </a:r>
            <a:r>
              <a:rPr lang="fr-FR" dirty="0">
                <a:solidFill>
                  <a:schemeClr val="accent6"/>
                </a:solidFill>
              </a:rPr>
              <a:t>•</a:t>
            </a:r>
            <a:r>
              <a:rPr lang="fr-FR" dirty="0"/>
              <a:t> </a:t>
            </a:r>
            <a:fld id="{09B5F0DE-FE71-7343-8AB5-1BBDD97E9EC0}" type="slidenum">
              <a:rPr lang="fr-FR">
                <a:latin typeface="Arial Black" panose="020B0A04020102020204" pitchFamily="34" charset="0"/>
              </a:rPr>
              <a:pPr/>
              <a:t>8</a:t>
            </a:fld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71F8094-75C2-49F9-9A7F-91320FBDD9D1}"/>
              </a:ext>
            </a:extLst>
          </p:cNvPr>
          <p:cNvCxnSpPr/>
          <p:nvPr/>
        </p:nvCxnSpPr>
        <p:spPr>
          <a:xfrm>
            <a:off x="0" y="6821593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5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DepartementTerritoire_Couleur">
      <a:dk1>
        <a:sysClr val="windowText" lastClr="000000"/>
      </a:dk1>
      <a:lt1>
        <a:sysClr val="window" lastClr="FFFFFF"/>
      </a:lt1>
      <a:dk2>
        <a:srgbClr val="A8A092"/>
      </a:dk2>
      <a:lt2>
        <a:srgbClr val="FFFFFF"/>
      </a:lt2>
      <a:accent1>
        <a:srgbClr val="F4985C"/>
      </a:accent1>
      <a:accent2>
        <a:srgbClr val="1AADED"/>
      </a:accent2>
      <a:accent3>
        <a:srgbClr val="5358A4"/>
      </a:accent3>
      <a:accent4>
        <a:srgbClr val="D9003E"/>
      </a:accent4>
      <a:accent5>
        <a:srgbClr val="53BDBD"/>
      </a:accent5>
      <a:accent6>
        <a:srgbClr val="ABCC57"/>
      </a:accent6>
      <a:hlink>
        <a:srgbClr val="000000"/>
      </a:hlink>
      <a:folHlink>
        <a:srgbClr val="000000"/>
      </a:folHlink>
    </a:clrScheme>
    <a:fontScheme name="DepartementTerritoire_Fon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5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modele_DT_NEW_Temp(beforenewParagraph).potx" id="{4D97250A-B2F3-4DC0-8E6F-71C2D0FF45AA}" vid="{65F8771B-7620-43FE-AEED-2575F870528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PPT_modele_DT_V1</Template>
  <TotalTime>30954</TotalTime>
  <Words>283</Words>
  <Application>Microsoft Office PowerPoint</Application>
  <PresentationFormat>Affichage à l'écran (4:3)</PresentationFormat>
  <Paragraphs>30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Thème Office</vt:lpstr>
      <vt:lpstr>TRANSITION ENERGETIQUE</vt:lpstr>
      <vt:lpstr>Les ambitions </vt:lpstr>
      <vt:lpstr>PDE 2020-2030 Un nouvel élan pour la transition énergétique  </vt:lpstr>
      <vt:lpstr>Orientations Consommer responsable, consommer local  </vt:lpstr>
      <vt:lpstr>Constat Les bâtiments, un défi pour Genève  </vt:lpstr>
      <vt:lpstr>Présentation PowerPoint</vt:lpstr>
      <vt:lpstr>SOBRIETE DES ENTREPRISES Un engagement fort pendant la crise  </vt:lpstr>
      <vt:lpstr>Mobilisation Quatre dimensions indispensables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Petitjean</dc:creator>
  <cp:lastModifiedBy>Petitjean Cédric (DT)</cp:lastModifiedBy>
  <cp:revision>411</cp:revision>
  <cp:lastPrinted>2022-03-09T13:29:45Z</cp:lastPrinted>
  <dcterms:created xsi:type="dcterms:W3CDTF">2021-04-30T09:27:02Z</dcterms:created>
  <dcterms:modified xsi:type="dcterms:W3CDTF">2024-03-07T11:42:47Z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afab34-9a72-4ae7-945b-b103523866eb_Enabled">
    <vt:lpwstr>true</vt:lpwstr>
  </property>
  <property fmtid="{D5CDD505-2E9C-101B-9397-08002B2CF9AE}" pid="3" name="MSIP_Label_39afab34-9a72-4ae7-945b-b103523866eb_SetDate">
    <vt:lpwstr>2021-04-30T09:27:03Z</vt:lpwstr>
  </property>
  <property fmtid="{D5CDD505-2E9C-101B-9397-08002B2CF9AE}" pid="4" name="MSIP_Label_39afab34-9a72-4ae7-945b-b103523866eb_Method">
    <vt:lpwstr>Standard</vt:lpwstr>
  </property>
  <property fmtid="{D5CDD505-2E9C-101B-9397-08002B2CF9AE}" pid="5" name="MSIP_Label_39afab34-9a72-4ae7-945b-b103523866eb_Name">
    <vt:lpwstr>39afab34-9a72-4ae7-945b-b103523866eb</vt:lpwstr>
  </property>
  <property fmtid="{D5CDD505-2E9C-101B-9397-08002B2CF9AE}" pid="6" name="MSIP_Label_39afab34-9a72-4ae7-945b-b103523866eb_SiteId">
    <vt:lpwstr>03bf4346-60aa-4741-8c68-485b87d92fa3</vt:lpwstr>
  </property>
  <property fmtid="{D5CDD505-2E9C-101B-9397-08002B2CF9AE}" pid="7" name="MSIP_Label_39afab34-9a72-4ae7-945b-b103523866eb_ActionId">
    <vt:lpwstr>3df30a79-0865-4949-8f2b-2b55e844e0cf</vt:lpwstr>
  </property>
  <property fmtid="{D5CDD505-2E9C-101B-9397-08002B2CF9AE}" pid="8" name="MSIP_Label_39afab34-9a72-4ae7-945b-b103523866eb_ContentBits">
    <vt:lpwstr>0</vt:lpwstr>
  </property>
  <property fmtid="{D5CDD505-2E9C-101B-9397-08002B2CF9AE}" pid="9" name="_NewReviewCycle">
    <vt:lpwstr/>
  </property>
  <property fmtid="{D5CDD505-2E9C-101B-9397-08002B2CF9AE}" pid="10" name="_AdHocReviewCycleID">
    <vt:i4>-899327434</vt:i4>
  </property>
  <property fmtid="{D5CDD505-2E9C-101B-9397-08002B2CF9AE}" pid="11" name="_EmailSubject">
    <vt:lpwstr>Rencontre du management durable (08.03.2024): proposition d'intervention</vt:lpwstr>
  </property>
  <property fmtid="{D5CDD505-2E9C-101B-9397-08002B2CF9AE}" pid="12" name="_AuthorEmail">
    <vt:lpwstr>cedric.petitjean@etat.ge.ch</vt:lpwstr>
  </property>
  <property fmtid="{D5CDD505-2E9C-101B-9397-08002B2CF9AE}" pid="13" name="_AuthorEmailDisplayName">
    <vt:lpwstr>Petitjean Cédric (DT)</vt:lpwstr>
  </property>
  <property fmtid="{D5CDD505-2E9C-101B-9397-08002B2CF9AE}" pid="14" name="_PreviousAdHocReviewCycleID">
    <vt:i4>-1531889937</vt:i4>
  </property>
</Properties>
</file>